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5" r:id="rId9"/>
    <p:sldId id="273" r:id="rId10"/>
    <p:sldId id="274" r:id="rId11"/>
  </p:sldIdLst>
  <p:sldSz cx="12192000" cy="6858000"/>
  <p:notesSz cx="6858000" cy="9144000"/>
  <p:embeddedFontLst>
    <p:embeddedFont>
      <p:font typeface="SentyTEA 新蒂下午茶体" panose="03000600000000000000" pitchFamily="66" charset="-120"/>
      <p:regular r:id="rId13"/>
    </p:embeddedFont>
    <p:embeddedFont>
      <p:font typeface="華康竹風體W4(P)" panose="03000400000000000000" pitchFamily="66" charset="-12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ockwell Condensed" panose="02060603050405020104" pitchFamily="18" charset="0"/>
      <p:regular r:id="rId19"/>
      <p:bold r:id="rId20"/>
    </p:embeddedFont>
    <p:embeddedFont>
      <p:font typeface="標楷體" panose="03000509000000000000" pitchFamily="65" charset="-120"/>
      <p:regular r:id="rId21"/>
    </p:embeddedFont>
    <p:embeddedFont>
      <p:font typeface="微軟正黑體" panose="020B0604030504040204" pitchFamily="34" charset="-120"/>
      <p:regular r:id="rId22"/>
      <p:bold r:id="rId23"/>
    </p:embeddedFont>
    <p:embeddedFont>
      <p:font typeface="Rockwell" panose="02060603020205020403" pitchFamily="18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7" autoAdjust="0"/>
    <p:restoredTop sz="94270" autoAdjust="0"/>
  </p:normalViewPr>
  <p:slideViewPr>
    <p:cSldViewPr snapToGrid="0">
      <p:cViewPr varScale="1">
        <p:scale>
          <a:sx n="64" d="100"/>
          <a:sy n="64" d="100"/>
        </p:scale>
        <p:origin x="632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87E86-9608-40A3-ABB5-B56FC609C89D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B62BD-BDAF-4C08-A7BA-92C4BFD7A6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405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3DBD-AD01-452B-9748-79C91EA630A9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1C04335-41B5-4372-95F7-1918E7ABD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865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3DBD-AD01-452B-9748-79C91EA630A9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4335-41B5-4372-95F7-1918E7ABD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23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3DBD-AD01-452B-9748-79C91EA630A9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4335-41B5-4372-95F7-1918E7ABD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564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3DBD-AD01-452B-9748-79C91EA630A9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4335-41B5-4372-95F7-1918E7ABD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503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EC23DBD-AD01-452B-9748-79C91EA630A9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1C04335-41B5-4372-95F7-1918E7ABD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297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3DBD-AD01-452B-9748-79C91EA630A9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4335-41B5-4372-95F7-1918E7ABD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1325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3DBD-AD01-452B-9748-79C91EA630A9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4335-41B5-4372-95F7-1918E7ABD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339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3DBD-AD01-452B-9748-79C91EA630A9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4335-41B5-4372-95F7-1918E7ABD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601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3DBD-AD01-452B-9748-79C91EA630A9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4335-41B5-4372-95F7-1918E7ABD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548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3DBD-AD01-452B-9748-79C91EA630A9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4335-41B5-4372-95F7-1918E7ABD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634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3DBD-AD01-452B-9748-79C91EA630A9}" type="datetimeFigureOut">
              <a:rPr lang="zh-TW" altLang="en-US" smtClean="0"/>
              <a:t>2017/9/28</a:t>
            </a:fld>
            <a:endParaRPr lang="zh-TW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4335-41B5-4372-95F7-1918E7ABD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889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EC23DBD-AD01-452B-9748-79C91EA630A9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1C04335-41B5-4372-95F7-1918E7ABD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525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圖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727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 rot="21324023">
            <a:off x="1094278" y="2367008"/>
            <a:ext cx="10003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觀光學院實習說明</a:t>
            </a:r>
          </a:p>
        </p:txBody>
      </p:sp>
      <p:sp>
        <p:nvSpPr>
          <p:cNvPr id="7" name="文字方塊 6"/>
          <p:cNvSpPr txBox="1"/>
          <p:nvPr/>
        </p:nvSpPr>
        <p:spPr>
          <a:xfrm rot="21261046">
            <a:off x="1996107" y="3922623"/>
            <a:ext cx="8199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latin typeface="SentyTEA 新蒂下午茶体" panose="03000600000000000000" pitchFamily="66" charset="-120"/>
                <a:ea typeface="SentyTEA 新蒂下午茶体" panose="03000600000000000000" pitchFamily="66" charset="-120"/>
              </a:rPr>
              <a:t>－－－－－大一校內實習－－－－－</a:t>
            </a:r>
            <a:endParaRPr lang="en-US" altLang="zh-TW" sz="3600" b="1" dirty="0">
              <a:latin typeface="SentyTEA 新蒂下午茶体" panose="03000600000000000000" pitchFamily="66" charset="-120"/>
              <a:ea typeface="SentyTEA 新蒂下午茶体" panose="030006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8760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8" b="1140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730702" y="77752"/>
            <a:ext cx="73661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TW" altLang="en-US" sz="48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休憩特勤小組</a:t>
            </a:r>
            <a:br>
              <a:rPr lang="zh-TW" altLang="en-US" sz="48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</a:br>
            <a:r>
              <a:rPr lang="zh-TW" altLang="en-US" sz="48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大一校內</a:t>
            </a:r>
            <a:r>
              <a:rPr lang="en-US" altLang="zh-TW" sz="48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(</a:t>
            </a:r>
            <a:r>
              <a:rPr lang="zh-TW" altLang="en-US" sz="48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休憩實習</a:t>
            </a:r>
            <a:r>
              <a:rPr lang="en-US" altLang="zh-TW" sz="48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)</a:t>
            </a:r>
            <a:r>
              <a:rPr lang="zh-TW" altLang="en-US" sz="48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負責人</a:t>
            </a:r>
          </a:p>
        </p:txBody>
      </p:sp>
      <p:sp>
        <p:nvSpPr>
          <p:cNvPr id="13" name="矩形 12"/>
          <p:cNvSpPr/>
          <p:nvPr/>
        </p:nvSpPr>
        <p:spPr>
          <a:xfrm>
            <a:off x="5141071" y="2575077"/>
            <a:ext cx="654538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觀三甲  賴彥伶</a:t>
            </a:r>
          </a:p>
          <a:p>
            <a:r>
              <a:rPr lang="zh-TW" altLang="en-US" sz="40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   </a:t>
            </a:r>
            <a:r>
              <a:rPr lang="en-US" altLang="zh-TW" sz="40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Line</a:t>
            </a:r>
            <a:r>
              <a:rPr lang="zh-TW" altLang="en-US" sz="40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：</a:t>
            </a:r>
            <a:r>
              <a:rPr lang="en-US" altLang="zh-TW" sz="40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fonglai_1026</a:t>
            </a:r>
          </a:p>
          <a:p>
            <a:r>
              <a:rPr lang="zh-TW" altLang="en-US" sz="40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        </a:t>
            </a:r>
            <a:r>
              <a:rPr lang="en-US" altLang="zh-TW" sz="40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Phone</a:t>
            </a:r>
            <a:r>
              <a:rPr lang="zh-TW" altLang="en-US" sz="40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：</a:t>
            </a:r>
            <a:r>
              <a:rPr lang="en-US" altLang="zh-TW" sz="40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0905129815</a:t>
            </a:r>
          </a:p>
          <a:p>
            <a:endParaRPr lang="en-US" altLang="zh-TW" sz="4000" b="1" dirty="0">
              <a:latin typeface="華康竹風體W4(P)" panose="03000400000000000000" pitchFamily="66" charset="-120"/>
              <a:ea typeface="華康竹風體W4(P)" panose="03000400000000000000" pitchFamily="66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8" y="2104573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75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541454" y="451438"/>
            <a:ext cx="51090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觀光學院實習說明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64" y="5065875"/>
            <a:ext cx="1440000" cy="1440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71" y="5065875"/>
            <a:ext cx="1440000" cy="1440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99" y="5065875"/>
            <a:ext cx="1440000" cy="14400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8" y="5065875"/>
            <a:ext cx="1440000" cy="144000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85" y="5065875"/>
            <a:ext cx="1440000" cy="1440000"/>
          </a:xfrm>
          <a:prstGeom prst="rect">
            <a:avLst/>
          </a:prstGeom>
        </p:spPr>
      </p:pic>
      <p:sp>
        <p:nvSpPr>
          <p:cNvPr id="18" name="箭號: 向右 17"/>
          <p:cNvSpPr/>
          <p:nvPr/>
        </p:nvSpPr>
        <p:spPr>
          <a:xfrm>
            <a:off x="1219200" y="1765738"/>
            <a:ext cx="1218494" cy="59909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箭號: 向右 20"/>
          <p:cNvSpPr/>
          <p:nvPr/>
        </p:nvSpPr>
        <p:spPr>
          <a:xfrm>
            <a:off x="1219200" y="2948096"/>
            <a:ext cx="1218494" cy="59909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936486" y="1649784"/>
            <a:ext cx="6875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大一 校內實習  </a:t>
            </a:r>
            <a:r>
              <a:rPr lang="en-US" altLang="zh-TW" sz="48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30</a:t>
            </a:r>
            <a:r>
              <a:rPr lang="zh-TW" altLang="en-US" sz="48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  小時</a:t>
            </a:r>
          </a:p>
        </p:txBody>
      </p:sp>
      <p:sp>
        <p:nvSpPr>
          <p:cNvPr id="23" name="矩形 22"/>
          <p:cNvSpPr/>
          <p:nvPr/>
        </p:nvSpPr>
        <p:spPr>
          <a:xfrm>
            <a:off x="2936485" y="2738242"/>
            <a:ext cx="58096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校外實習  </a:t>
            </a:r>
            <a:r>
              <a:rPr lang="en-US" altLang="zh-TW" sz="48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370</a:t>
            </a:r>
            <a:r>
              <a:rPr lang="zh-TW" altLang="en-US" sz="48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  小時</a:t>
            </a:r>
          </a:p>
        </p:txBody>
      </p:sp>
    </p:spTree>
    <p:extLst>
      <p:ext uri="{BB962C8B-B14F-4D97-AF65-F5344CB8AC3E}">
        <p14:creationId xmlns:p14="http://schemas.microsoft.com/office/powerpoint/2010/main" val="3232769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64" y="5065875"/>
            <a:ext cx="1440000" cy="1440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71" y="5065875"/>
            <a:ext cx="1440000" cy="1440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99" y="5065875"/>
            <a:ext cx="1440000" cy="14400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8" y="5065875"/>
            <a:ext cx="1440000" cy="144000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85" y="5065875"/>
            <a:ext cx="1440000" cy="144000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78665" y="487656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實習單</a:t>
            </a:r>
          </a:p>
        </p:txBody>
      </p:sp>
      <p:sp>
        <p:nvSpPr>
          <p:cNvPr id="14" name="矩形 13"/>
          <p:cNvSpPr/>
          <p:nvPr/>
        </p:nvSpPr>
        <p:spPr>
          <a:xfrm>
            <a:off x="460048" y="1536174"/>
            <a:ext cx="112719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實習時數表由各位同學</a:t>
            </a:r>
            <a:r>
              <a:rPr lang="zh-TW" altLang="en-US" sz="40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自行保管</a:t>
            </a:r>
            <a:r>
              <a:rPr lang="zh-TW" altLang="en-US" sz="4000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，若遺失造成時數無法計算者將補發表格並</a:t>
            </a:r>
            <a:r>
              <a:rPr lang="zh-TW" altLang="en-US" sz="40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加罰</a:t>
            </a:r>
            <a:r>
              <a:rPr lang="en-US" altLang="zh-TW" sz="40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5</a:t>
            </a:r>
            <a:r>
              <a:rPr lang="zh-TW" altLang="en-US" sz="40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小時</a:t>
            </a:r>
            <a:endParaRPr lang="en-US" altLang="zh-TW" sz="4000" b="1" dirty="0">
              <a:solidFill>
                <a:srgbClr val="FF0000"/>
              </a:solidFill>
              <a:latin typeface="華康竹風體W4(P)" panose="03000400000000000000" pitchFamily="66" charset="-120"/>
              <a:ea typeface="華康竹風體W4(P)" panose="03000400000000000000" pitchFamily="66" charset="-120"/>
            </a:endParaRPr>
          </a:p>
          <a:p>
            <a:endParaRPr lang="zh-TW" altLang="en-US" sz="4000" dirty="0">
              <a:latin typeface="華康竹風體W4(P)" panose="03000400000000000000" pitchFamily="66" charset="-120"/>
              <a:ea typeface="華康竹風體W4(P)" panose="03000400000000000000" pitchFamily="66" charset="-120"/>
            </a:endParaRPr>
          </a:p>
          <a:p>
            <a:r>
              <a:rPr lang="zh-TW" altLang="en-US" sz="4000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請於校內實習結束前至</a:t>
            </a:r>
            <a:r>
              <a:rPr lang="zh-TW" altLang="en-US" sz="40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各個實習單位</a:t>
            </a:r>
            <a:r>
              <a:rPr lang="zh-TW" altLang="en-US" sz="4000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拍攝</a:t>
            </a:r>
            <a:r>
              <a:rPr lang="en-US" altLang="zh-TW" sz="40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5</a:t>
            </a:r>
            <a:r>
              <a:rPr lang="zh-TW" altLang="en-US" sz="40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張以上</a:t>
            </a:r>
            <a:r>
              <a:rPr lang="en-US" altLang="zh-TW" sz="40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(</a:t>
            </a:r>
            <a:r>
              <a:rPr lang="zh-TW" altLang="en-US" sz="40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直橫統一</a:t>
            </a:r>
            <a:r>
              <a:rPr lang="en-US" altLang="zh-TW" sz="40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)</a:t>
            </a:r>
            <a:r>
              <a:rPr lang="zh-TW" altLang="en-US" sz="4000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校內實習照片，請於實習期間自行拍照</a:t>
            </a:r>
            <a:br>
              <a:rPr lang="zh-TW" altLang="en-US" sz="40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</a:br>
            <a:endParaRPr lang="zh-TW" altLang="en-US" sz="4000" b="1" dirty="0">
              <a:latin typeface="華康竹風體W4(P)" panose="03000400000000000000" pitchFamily="66" charset="-120"/>
              <a:ea typeface="華康竹風體W4(P)" panose="030004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0531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64" y="5065875"/>
            <a:ext cx="1440000" cy="1440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71" y="5065875"/>
            <a:ext cx="1440000" cy="1440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99" y="5065875"/>
            <a:ext cx="1440000" cy="14400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8" y="5065875"/>
            <a:ext cx="1440000" cy="144000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85" y="5065875"/>
            <a:ext cx="1440000" cy="144000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78665" y="487656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實習單</a:t>
            </a:r>
          </a:p>
        </p:txBody>
      </p:sp>
      <p:sp>
        <p:nvSpPr>
          <p:cNvPr id="14" name="矩形 13"/>
          <p:cNvSpPr/>
          <p:nvPr/>
        </p:nvSpPr>
        <p:spPr>
          <a:xfrm>
            <a:off x="460048" y="1536174"/>
            <a:ext cx="112719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實習當日必須將實習單給</a:t>
            </a:r>
            <a:r>
              <a:rPr lang="zh-TW" altLang="en-US" sz="4000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當日帶實習人員簽名</a:t>
            </a:r>
            <a:r>
              <a:rPr lang="zh-TW" altLang="en-US" sz="4000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，否則亦</a:t>
            </a:r>
            <a:r>
              <a:rPr lang="zh-TW" altLang="en-US" sz="4000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不列入計算也不予補簽</a:t>
            </a:r>
            <a:br>
              <a:rPr lang="zh-TW" altLang="en-US" sz="4000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</a:br>
            <a:endParaRPr lang="zh-TW" altLang="en-US" sz="4000" dirty="0">
              <a:latin typeface="華康竹風體W4(P)" panose="03000400000000000000" pitchFamily="66" charset="-120"/>
              <a:ea typeface="華康竹風體W4(P)" panose="03000400000000000000" pitchFamily="66" charset="-120"/>
            </a:endParaRPr>
          </a:p>
          <a:p>
            <a:r>
              <a:rPr lang="zh-TW" altLang="en-US" sz="4000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實習當日，若帶領實習人員點名，未點到者而無故出席者，亦不計算時數</a:t>
            </a:r>
          </a:p>
          <a:p>
            <a:br>
              <a:rPr lang="zh-TW" altLang="en-US" sz="40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</a:br>
            <a:endParaRPr lang="zh-TW" altLang="en-US" sz="4000" b="1" dirty="0">
              <a:latin typeface="華康竹風體W4(P)" panose="03000400000000000000" pitchFamily="66" charset="-120"/>
              <a:ea typeface="華康竹風體W4(P)" panose="030004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271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8" b="1140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0" y="1989005"/>
            <a:ext cx="2880000" cy="2880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834390" y="77752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TW" altLang="en-US" sz="48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休憩系實習</a:t>
            </a:r>
          </a:p>
        </p:txBody>
      </p:sp>
      <p:sp>
        <p:nvSpPr>
          <p:cNvPr id="13" name="矩形 12"/>
          <p:cNvSpPr/>
          <p:nvPr/>
        </p:nvSpPr>
        <p:spPr>
          <a:xfrm>
            <a:off x="4088703" y="1409900"/>
            <a:ext cx="757130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休憩實習排班，以每班一個禮拜為單位，</a:t>
            </a:r>
            <a:endParaRPr lang="en-US" altLang="zh-TW" sz="3200" b="1" dirty="0">
              <a:latin typeface="華康竹風體W4(P)" panose="03000400000000000000" pitchFamily="66" charset="-120"/>
              <a:ea typeface="華康竹風體W4(P)" panose="03000400000000000000" pitchFamily="66" charset="-120"/>
            </a:endParaRPr>
          </a:p>
          <a:p>
            <a:pPr algn="r"/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觀一甲、休一甲、餐一甲班輪流排班</a:t>
            </a:r>
          </a:p>
        </p:txBody>
      </p:sp>
      <p:sp>
        <p:nvSpPr>
          <p:cNvPr id="17" name="矩形 16"/>
          <p:cNvSpPr/>
          <p:nvPr/>
        </p:nvSpPr>
        <p:spPr>
          <a:xfrm>
            <a:off x="4773003" y="2988269"/>
            <a:ext cx="724435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必須於一年級學期結束前</a:t>
            </a:r>
            <a:r>
              <a:rPr lang="zh-TW" altLang="en-US" sz="32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做滿</a:t>
            </a:r>
            <a:r>
              <a:rPr lang="en-US" altLang="zh-TW" sz="32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10</a:t>
            </a:r>
            <a:r>
              <a:rPr lang="zh-TW" altLang="en-US" sz="32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小時</a:t>
            </a:r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，</a:t>
            </a:r>
            <a:endParaRPr lang="en-US" altLang="zh-TW" sz="3200" b="1" dirty="0">
              <a:latin typeface="華康竹風體W4(P)" panose="03000400000000000000" pitchFamily="66" charset="-120"/>
              <a:ea typeface="華康竹風體W4(P)" panose="03000400000000000000" pitchFamily="66" charset="-120"/>
            </a:endParaRPr>
          </a:p>
          <a:p>
            <a:pPr algn="r"/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上學期</a:t>
            </a:r>
            <a:r>
              <a:rPr lang="en-US" altLang="zh-TW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:</a:t>
            </a:r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高爾夫球</a:t>
            </a:r>
            <a:r>
              <a:rPr lang="en-US" altLang="zh-TW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+</a:t>
            </a:r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下學期</a:t>
            </a:r>
            <a:r>
              <a:rPr lang="en-US" altLang="zh-TW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:</a:t>
            </a:r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博奕教室</a:t>
            </a:r>
            <a:br>
              <a:rPr lang="en-US" altLang="zh-TW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</a:br>
            <a:endParaRPr lang="en-US" altLang="zh-TW" sz="3200" b="1" dirty="0">
              <a:latin typeface="華康竹風體W4(P)" panose="03000400000000000000" pitchFamily="66" charset="-120"/>
              <a:ea typeface="華康竹風體W4(P)" panose="03000400000000000000" pitchFamily="66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97641" y="4566638"/>
            <a:ext cx="64197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一年級學期結束前</a:t>
            </a:r>
            <a:r>
              <a:rPr lang="zh-TW" altLang="en-US" sz="32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未做滿</a:t>
            </a:r>
            <a:r>
              <a:rPr lang="en-US" altLang="zh-TW" sz="32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10</a:t>
            </a:r>
            <a:r>
              <a:rPr lang="zh-TW" altLang="en-US" sz="32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小時</a:t>
            </a:r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休</a:t>
            </a:r>
            <a:endParaRPr lang="en-US" altLang="zh-TW" sz="3200" b="1" dirty="0">
              <a:latin typeface="華康竹風體W4(P)" panose="03000400000000000000" pitchFamily="66" charset="-120"/>
              <a:ea typeface="華康竹風體W4(P)" panose="03000400000000000000" pitchFamily="66" charset="-120"/>
            </a:endParaRPr>
          </a:p>
          <a:p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    憩實習者，將</a:t>
            </a:r>
            <a:r>
              <a:rPr lang="zh-TW" altLang="en-US" sz="32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重新計算時數</a:t>
            </a:r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，</a:t>
            </a:r>
            <a:endParaRPr lang="en-US" altLang="zh-TW" sz="3200" b="1" dirty="0">
              <a:latin typeface="華康竹風體W4(P)" panose="03000400000000000000" pitchFamily="66" charset="-120"/>
              <a:ea typeface="華康竹風體W4(P)" panose="03000400000000000000" pitchFamily="66" charset="-120"/>
            </a:endParaRPr>
          </a:p>
          <a:p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       並</a:t>
            </a:r>
            <a:r>
              <a:rPr lang="zh-TW" altLang="en-US" sz="32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延長至</a:t>
            </a:r>
            <a:r>
              <a:rPr lang="en-US" altLang="zh-TW" sz="32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15</a:t>
            </a:r>
            <a:r>
              <a:rPr lang="zh-TW" altLang="en-US" sz="32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小時</a:t>
            </a:r>
            <a:endParaRPr lang="en-US" altLang="zh-TW" sz="3200" b="1" dirty="0">
              <a:solidFill>
                <a:srgbClr val="FF0000"/>
              </a:solidFill>
              <a:latin typeface="華康竹風體W4(P)" panose="03000400000000000000" pitchFamily="66" charset="-120"/>
              <a:ea typeface="華康竹風體W4(P)" panose="030004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3342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8" b="1140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0" y="1989005"/>
            <a:ext cx="2880000" cy="2880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834390" y="77752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TW" altLang="en-US" sz="48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休憩系實習</a:t>
            </a:r>
          </a:p>
        </p:txBody>
      </p:sp>
      <p:sp>
        <p:nvSpPr>
          <p:cNvPr id="13" name="矩形 12"/>
          <p:cNvSpPr/>
          <p:nvPr/>
        </p:nvSpPr>
        <p:spPr>
          <a:xfrm>
            <a:off x="4233400" y="1369402"/>
            <a:ext cx="6821098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實習時間為</a:t>
            </a:r>
            <a:r>
              <a:rPr lang="zh-TW" altLang="en-US" sz="32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第九節（</a:t>
            </a:r>
            <a:r>
              <a:rPr lang="en-US" altLang="zh-TW" sz="32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16:50</a:t>
            </a:r>
            <a:r>
              <a:rPr lang="zh-TW" altLang="en-US" sz="32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至</a:t>
            </a:r>
            <a:r>
              <a:rPr lang="en-US" altLang="zh-TW" sz="32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17:40</a:t>
            </a:r>
            <a:r>
              <a:rPr lang="zh-TW" altLang="en-US" sz="32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）</a:t>
            </a:r>
          </a:p>
          <a:p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   	觀一甲</a:t>
            </a:r>
            <a:r>
              <a:rPr lang="en-US" altLang="zh-TW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(</a:t>
            </a:r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禮拜二、三、五</a:t>
            </a:r>
            <a:r>
              <a:rPr lang="en-US" altLang="zh-TW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)</a:t>
            </a:r>
          </a:p>
          <a:p>
            <a:r>
              <a:rPr lang="en-US" altLang="zh-TW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   	</a:t>
            </a:r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  休一甲</a:t>
            </a:r>
            <a:r>
              <a:rPr lang="en-US" altLang="zh-TW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(</a:t>
            </a:r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禮拜一、二、四、五</a:t>
            </a:r>
            <a:r>
              <a:rPr lang="en-US" altLang="zh-TW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)</a:t>
            </a:r>
          </a:p>
          <a:p>
            <a:r>
              <a:rPr lang="en-US" altLang="zh-TW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   	</a:t>
            </a:r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    餐一甲</a:t>
            </a:r>
            <a:r>
              <a:rPr lang="en-US" altLang="zh-TW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(</a:t>
            </a:r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禮拜一、二、四、五</a:t>
            </a:r>
            <a:r>
              <a:rPr lang="en-US" altLang="zh-TW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)</a:t>
            </a:r>
          </a:p>
        </p:txBody>
      </p:sp>
      <p:sp>
        <p:nvSpPr>
          <p:cNvPr id="17" name="矩形 16"/>
          <p:cNvSpPr/>
          <p:nvPr/>
        </p:nvSpPr>
        <p:spPr>
          <a:xfrm>
            <a:off x="5417429" y="3892159"/>
            <a:ext cx="68339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遲到</a:t>
            </a:r>
            <a:r>
              <a:rPr lang="zh-TW" altLang="en-US" sz="3200" b="1" u="sng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超過</a:t>
            </a:r>
            <a:r>
              <a:rPr lang="en-US" altLang="zh-TW" sz="3200" b="1" u="sng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10</a:t>
            </a:r>
            <a:r>
              <a:rPr lang="zh-TW" altLang="en-US" sz="3200" b="1" u="sng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分鐘</a:t>
            </a:r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者或</a:t>
            </a:r>
            <a:r>
              <a:rPr lang="zh-TW" altLang="en-US" sz="3200" b="1" u="sng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未帶實習單</a:t>
            </a:r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者，</a:t>
            </a:r>
            <a:endParaRPr lang="en-US" altLang="zh-TW" sz="3200" b="1" dirty="0">
              <a:latin typeface="華康竹風體W4(P)" panose="03000400000000000000" pitchFamily="66" charset="-120"/>
              <a:ea typeface="華康竹風體W4(P)" panose="03000400000000000000" pitchFamily="66" charset="-120"/>
            </a:endParaRPr>
          </a:p>
          <a:p>
            <a:r>
              <a:rPr lang="zh-TW" altLang="en-US" sz="32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  當日實習不給予時數</a:t>
            </a:r>
          </a:p>
        </p:txBody>
      </p:sp>
      <p:sp>
        <p:nvSpPr>
          <p:cNvPr id="9" name="矩形 8"/>
          <p:cNvSpPr/>
          <p:nvPr/>
        </p:nvSpPr>
        <p:spPr>
          <a:xfrm>
            <a:off x="5946925" y="5436271"/>
            <a:ext cx="62450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休憩校內實習於第三週開始，由</a:t>
            </a:r>
            <a:endParaRPr lang="en-US" altLang="zh-TW" sz="3200" b="1" dirty="0">
              <a:latin typeface="華康竹風體W4(P)" panose="03000400000000000000" pitchFamily="66" charset="-120"/>
              <a:ea typeface="華康竹風體W4(P)" panose="03000400000000000000" pitchFamily="66" charset="-120"/>
            </a:endParaRPr>
          </a:p>
          <a:p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   觀一甲班開始排班。</a:t>
            </a:r>
          </a:p>
        </p:txBody>
      </p:sp>
    </p:spTree>
    <p:extLst>
      <p:ext uri="{BB962C8B-B14F-4D97-AF65-F5344CB8AC3E}">
        <p14:creationId xmlns:p14="http://schemas.microsoft.com/office/powerpoint/2010/main" val="1842380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8" b="1140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0" y="1989005"/>
            <a:ext cx="2880000" cy="2880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834390" y="77752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TW" altLang="en-US" sz="48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休憩系實習</a:t>
            </a:r>
          </a:p>
        </p:txBody>
      </p:sp>
      <p:sp>
        <p:nvSpPr>
          <p:cNvPr id="13" name="矩形 12"/>
          <p:cNvSpPr/>
          <p:nvPr/>
        </p:nvSpPr>
        <p:spPr>
          <a:xfrm>
            <a:off x="4233400" y="1369402"/>
            <a:ext cx="702628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排班表將於</a:t>
            </a:r>
            <a:r>
              <a:rPr lang="zh-TW" altLang="en-US" sz="32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實習前一週</a:t>
            </a:r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之上學第一日</a:t>
            </a:r>
            <a:endParaRPr lang="en-US" altLang="zh-TW" sz="3200" b="1" dirty="0">
              <a:latin typeface="華康竹風體W4(P)" panose="03000400000000000000" pitchFamily="66" charset="-120"/>
              <a:ea typeface="華康竹風體W4(P)" panose="03000400000000000000" pitchFamily="66" charset="-120"/>
            </a:endParaRPr>
          </a:p>
          <a:p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  放置各班班櫃，由班代領回並行告知</a:t>
            </a:r>
          </a:p>
        </p:txBody>
      </p:sp>
      <p:sp>
        <p:nvSpPr>
          <p:cNvPr id="17" name="矩形 16"/>
          <p:cNvSpPr/>
          <p:nvPr/>
        </p:nvSpPr>
        <p:spPr>
          <a:xfrm>
            <a:off x="4807498" y="2913691"/>
            <a:ext cx="716093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請班代確認每個人皆有在班表上排班，</a:t>
            </a:r>
            <a:endParaRPr lang="en-US" altLang="zh-TW" sz="3200" b="1" dirty="0">
              <a:latin typeface="華康竹風體W4(P)" panose="03000400000000000000" pitchFamily="66" charset="-120"/>
              <a:ea typeface="華康竹風體W4(P)" panose="03000400000000000000" pitchFamily="66" charset="-120"/>
            </a:endParaRPr>
          </a:p>
          <a:p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   無誤後於</a:t>
            </a:r>
            <a:r>
              <a:rPr lang="zh-TW" altLang="en-US" sz="32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當週星期五下午</a:t>
            </a:r>
            <a:r>
              <a:rPr lang="en-US" altLang="zh-TW" sz="32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5</a:t>
            </a:r>
            <a:r>
              <a:rPr lang="zh-TW" altLang="en-US" sz="32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點前</a:t>
            </a:r>
            <a:endParaRPr lang="en-US" altLang="zh-TW" sz="3200" b="1" dirty="0">
              <a:solidFill>
                <a:srgbClr val="FF0000"/>
              </a:solidFill>
              <a:latin typeface="華康竹風體W4(P)" panose="03000400000000000000" pitchFamily="66" charset="-120"/>
              <a:ea typeface="華康竹風體W4(P)" panose="03000400000000000000" pitchFamily="66" charset="-120"/>
            </a:endParaRPr>
          </a:p>
          <a:p>
            <a:r>
              <a:rPr lang="zh-TW" altLang="en-US" sz="32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      交回休憩三甲班櫃。</a:t>
            </a:r>
          </a:p>
          <a:p>
            <a:endParaRPr lang="zh-TW" altLang="en-US" sz="3200" b="1" dirty="0">
              <a:latin typeface="華康竹風體W4(P)" panose="03000400000000000000" pitchFamily="66" charset="-120"/>
              <a:ea typeface="華康竹風體W4(P)" panose="03000400000000000000" pitchFamily="66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23358" y="4975794"/>
            <a:ext cx="62450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每次實習</a:t>
            </a:r>
            <a:r>
              <a:rPr lang="en-US" altLang="zh-TW" sz="32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15~20</a:t>
            </a:r>
            <a:r>
              <a:rPr lang="zh-TW" altLang="en-US" sz="32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人</a:t>
            </a:r>
            <a:r>
              <a:rPr lang="en-US" altLang="zh-TW" sz="32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不足</a:t>
            </a:r>
            <a:r>
              <a:rPr lang="en-US" altLang="zh-TW" sz="32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15</a:t>
            </a:r>
            <a:r>
              <a:rPr lang="zh-TW" altLang="en-US" sz="32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人當日 </a:t>
            </a:r>
            <a:endParaRPr lang="en-US" altLang="zh-TW" sz="3200" b="1" dirty="0">
              <a:solidFill>
                <a:srgbClr val="FF0000"/>
              </a:solidFill>
              <a:latin typeface="華康竹風體W4(P)" panose="03000400000000000000" pitchFamily="66" charset="-120"/>
              <a:ea typeface="華康竹風體W4(P)" panose="03000400000000000000" pitchFamily="66" charset="-120"/>
            </a:endParaRPr>
          </a:p>
          <a:p>
            <a:r>
              <a:rPr lang="en-US" altLang="zh-TW" sz="32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   </a:t>
            </a:r>
            <a:r>
              <a:rPr lang="zh-TW" altLang="en-US" sz="32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實習取消</a:t>
            </a:r>
            <a:r>
              <a:rPr lang="en-US" altLang="zh-TW" sz="32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0133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" b="70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34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8" b="1140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0" y="1989005"/>
            <a:ext cx="2880000" cy="2880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834390" y="77752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TW" altLang="en-US" sz="48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休憩系實習</a:t>
            </a:r>
          </a:p>
        </p:txBody>
      </p:sp>
      <p:sp>
        <p:nvSpPr>
          <p:cNvPr id="13" name="矩形 12"/>
          <p:cNvSpPr/>
          <p:nvPr/>
        </p:nvSpPr>
        <p:spPr>
          <a:xfrm>
            <a:off x="4563044" y="1558588"/>
            <a:ext cx="6750566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若實習當日因</a:t>
            </a:r>
            <a:r>
              <a:rPr lang="zh-TW" altLang="en-US" sz="32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正當理由</a:t>
            </a:r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無法前到者，</a:t>
            </a:r>
            <a:endParaRPr lang="en-US" altLang="zh-TW" sz="3200" b="1" dirty="0">
              <a:latin typeface="華康竹風體W4(P)" panose="03000400000000000000" pitchFamily="66" charset="-120"/>
              <a:ea typeface="華康竹風體W4(P)" panose="03000400000000000000" pitchFamily="66" charset="-120"/>
            </a:endParaRPr>
          </a:p>
          <a:p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   請至</a:t>
            </a:r>
            <a:r>
              <a:rPr lang="zh-TW" altLang="en-US" sz="32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院辦填寫請假單</a:t>
            </a:r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，</a:t>
            </a:r>
            <a:endParaRPr lang="en-US" altLang="zh-TW" sz="3200" b="1" dirty="0">
              <a:latin typeface="華康竹風體W4(P)" panose="03000400000000000000" pitchFamily="66" charset="-120"/>
              <a:ea typeface="華康竹風體W4(P)" panose="03000400000000000000" pitchFamily="66" charset="-120"/>
            </a:endParaRPr>
          </a:p>
          <a:p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      若造成實習無法完成請自行負責</a:t>
            </a:r>
          </a:p>
          <a:p>
            <a:endParaRPr lang="en-US" altLang="zh-TW" sz="3200" b="1" dirty="0">
              <a:latin typeface="華康竹風體W4(P)" panose="03000400000000000000" pitchFamily="66" charset="-120"/>
              <a:ea typeface="華康竹風體W4(P)" panose="03000400000000000000" pitchFamily="66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512022" y="3837953"/>
            <a:ext cx="5801588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如果</a:t>
            </a:r>
            <a:r>
              <a:rPr lang="zh-TW" altLang="en-US" sz="32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有因素之請假</a:t>
            </a:r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，</a:t>
            </a:r>
            <a:endParaRPr lang="en-US" altLang="zh-TW" sz="3200" b="1" dirty="0">
              <a:latin typeface="華康竹風體W4(P)" panose="03000400000000000000" pitchFamily="66" charset="-120"/>
              <a:ea typeface="華康竹風體W4(P)" panose="03000400000000000000" pitchFamily="66" charset="-120"/>
            </a:endParaRPr>
          </a:p>
          <a:p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  請於</a:t>
            </a:r>
            <a:r>
              <a:rPr lang="zh-TW" altLang="en-US" sz="32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本班實習當週補做完成</a:t>
            </a:r>
            <a:br>
              <a:rPr lang="zh-TW" altLang="en-US" sz="3200" b="1" dirty="0">
                <a:solidFill>
                  <a:srgbClr val="FF0000"/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</a:br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     </a:t>
            </a:r>
            <a:r>
              <a:rPr lang="en-US" altLang="zh-TW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ex:</a:t>
            </a:r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星期二臨時請假，</a:t>
            </a:r>
            <a:endParaRPr lang="en-US" altLang="zh-TW" sz="3200" b="1" dirty="0">
              <a:latin typeface="華康竹風體W4(P)" panose="03000400000000000000" pitchFamily="66" charset="-120"/>
              <a:ea typeface="華康竹風體W4(P)" panose="03000400000000000000" pitchFamily="66" charset="-120"/>
            </a:endParaRPr>
          </a:p>
          <a:p>
            <a:r>
              <a:rPr lang="zh-TW" altLang="en-US" sz="3200" b="1" dirty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        須於同週週五前完成補做</a:t>
            </a:r>
          </a:p>
        </p:txBody>
      </p:sp>
    </p:spTree>
    <p:extLst>
      <p:ext uri="{BB962C8B-B14F-4D97-AF65-F5344CB8AC3E}">
        <p14:creationId xmlns:p14="http://schemas.microsoft.com/office/powerpoint/2010/main" val="3410438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502</TotalTime>
  <Words>385</Words>
  <Application>Microsoft Office PowerPoint</Application>
  <PresentationFormat>寬螢幕</PresentationFormat>
  <Paragraphs>49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20" baseType="lpstr">
      <vt:lpstr>SentyTEA 新蒂下午茶体</vt:lpstr>
      <vt:lpstr>華康竹風體W4(P)</vt:lpstr>
      <vt:lpstr>Calibri</vt:lpstr>
      <vt:lpstr>Rockwell Condensed</vt:lpstr>
      <vt:lpstr>標楷體</vt:lpstr>
      <vt:lpstr>微軟正黑體</vt:lpstr>
      <vt:lpstr>新細明體</vt:lpstr>
      <vt:lpstr>Rockwell</vt:lpstr>
      <vt:lpstr>Wingdings</vt:lpstr>
      <vt:lpstr>木刻字型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mcu</dc:creator>
  <cp:lastModifiedBy>賴彥伶</cp:lastModifiedBy>
  <cp:revision>28</cp:revision>
  <dcterms:created xsi:type="dcterms:W3CDTF">2017-03-10T04:57:20Z</dcterms:created>
  <dcterms:modified xsi:type="dcterms:W3CDTF">2017-09-27T17:09:36Z</dcterms:modified>
</cp:coreProperties>
</file>