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65" r:id="rId4"/>
    <p:sldId id="268" r:id="rId5"/>
    <p:sldId id="258" r:id="rId6"/>
    <p:sldId id="269" r:id="rId7"/>
    <p:sldId id="270" r:id="rId8"/>
    <p:sldId id="271" r:id="rId9"/>
    <p:sldId id="272" r:id="rId10"/>
    <p:sldId id="282" r:id="rId11"/>
    <p:sldId id="273" r:id="rId12"/>
    <p:sldId id="276" r:id="rId13"/>
    <p:sldId id="278" r:id="rId14"/>
    <p:sldId id="279" r:id="rId15"/>
    <p:sldId id="280" r:id="rId16"/>
    <p:sldId id="275" r:id="rId17"/>
    <p:sldId id="277" r:id="rId18"/>
    <p:sldId id="28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D3496-3AF3-4332-8B7C-45AA3CE368C7}" type="doc">
      <dgm:prSet loTypeId="urn:microsoft.com/office/officeart/2005/8/layout/hList6#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/>
        </a:p>
      </dgm:t>
    </dgm:pt>
    <dgm:pt modelId="{2654E278-C52D-4FC1-B63F-01A3EA264927}">
      <dgm:prSet custT="1"/>
      <dgm:spPr/>
      <dgm:t>
        <a:bodyPr/>
        <a:lstStyle/>
        <a:p>
          <a:r>
            <a:rPr lang="zh-TW" altLang="en-US" sz="2800" b="1" dirty="0" smtClean="0"/>
            <a:t>瞭解</a:t>
          </a:r>
          <a:endParaRPr lang="en-US" altLang="zh-TW" sz="2800" b="1" dirty="0" smtClean="0"/>
        </a:p>
        <a:p>
          <a:r>
            <a:rPr lang="zh-TW" altLang="en-US" sz="2800" b="1" dirty="0" smtClean="0"/>
            <a:t>實習單位</a:t>
          </a:r>
          <a:endParaRPr lang="zh-TW" sz="2800" b="1" dirty="0"/>
        </a:p>
      </dgm:t>
    </dgm:pt>
    <dgm:pt modelId="{A263C302-C000-4E1C-B615-208DEF56C9F5}" type="parTrans" cxnId="{4CFBB0BF-4BC4-4C48-A2C4-54AB1D004104}">
      <dgm:prSet/>
      <dgm:spPr/>
      <dgm:t>
        <a:bodyPr/>
        <a:lstStyle/>
        <a:p>
          <a:endParaRPr lang="zh-TW" altLang="en-US"/>
        </a:p>
      </dgm:t>
    </dgm:pt>
    <dgm:pt modelId="{151E2960-8519-4946-BBE3-50E03AFF8B81}" type="sibTrans" cxnId="{4CFBB0BF-4BC4-4C48-A2C4-54AB1D004104}">
      <dgm:prSet/>
      <dgm:spPr/>
      <dgm:t>
        <a:bodyPr/>
        <a:lstStyle/>
        <a:p>
          <a:endParaRPr lang="zh-TW"/>
        </a:p>
      </dgm:t>
    </dgm:pt>
    <dgm:pt modelId="{4012EE83-EB04-435E-A073-6BCCD216A1A8}">
      <dgm:prSet custT="1"/>
      <dgm:spPr/>
      <dgm:t>
        <a:bodyPr/>
        <a:lstStyle/>
        <a:p>
          <a:r>
            <a:rPr lang="zh-TW" altLang="en-US" sz="2800" b="1" dirty="0" smtClean="0"/>
            <a:t>強化</a:t>
          </a:r>
          <a:endParaRPr lang="en-US" altLang="zh-TW" sz="2800" b="1" dirty="0" smtClean="0"/>
        </a:p>
        <a:p>
          <a:r>
            <a:rPr lang="zh-TW" altLang="en-US" sz="2800" b="1" dirty="0" smtClean="0"/>
            <a:t>專業知識</a:t>
          </a:r>
          <a:endParaRPr lang="zh-TW" sz="2800" b="1" dirty="0"/>
        </a:p>
      </dgm:t>
    </dgm:pt>
    <dgm:pt modelId="{C0C28C51-2C34-4897-BFDD-2317F2161AB6}" type="parTrans" cxnId="{91203558-EDB8-4304-9E53-CE89F2E32801}">
      <dgm:prSet/>
      <dgm:spPr/>
      <dgm:t>
        <a:bodyPr/>
        <a:lstStyle/>
        <a:p>
          <a:endParaRPr lang="zh-TW" altLang="en-US"/>
        </a:p>
      </dgm:t>
    </dgm:pt>
    <dgm:pt modelId="{69300611-DF34-4A4F-8291-002546710DD0}" type="sibTrans" cxnId="{91203558-EDB8-4304-9E53-CE89F2E32801}">
      <dgm:prSet/>
      <dgm:spPr/>
      <dgm:t>
        <a:bodyPr/>
        <a:lstStyle/>
        <a:p>
          <a:endParaRPr lang="zh-TW"/>
        </a:p>
      </dgm:t>
    </dgm:pt>
    <dgm:pt modelId="{2FDE1719-8446-4585-9D03-FC5CF2A63F8E}">
      <dgm:prSet custT="1"/>
      <dgm:spPr/>
      <dgm:t>
        <a:bodyPr/>
        <a:lstStyle/>
        <a:p>
          <a:r>
            <a:rPr lang="zh-TW" altLang="en-US" sz="2800" b="1" dirty="0" smtClean="0">
              <a:ea typeface="+mn-ea"/>
              <a:cs typeface="+mn-cs"/>
            </a:rPr>
            <a:t>熟悉相關</a:t>
          </a:r>
          <a:endParaRPr lang="en-US" altLang="zh-TW" sz="2800" b="1" dirty="0" smtClean="0">
            <a:ea typeface="+mn-ea"/>
            <a:cs typeface="+mn-cs"/>
          </a:endParaRPr>
        </a:p>
        <a:p>
          <a:r>
            <a:rPr lang="zh-TW" altLang="en-US" sz="2800" b="1" dirty="0" smtClean="0">
              <a:ea typeface="+mn-ea"/>
              <a:cs typeface="+mn-cs"/>
            </a:rPr>
            <a:t>產業脈動</a:t>
          </a:r>
          <a:endParaRPr lang="zh-TW" sz="2800" b="1" dirty="0">
            <a:ea typeface="+mn-ea"/>
            <a:cs typeface="+mn-cs"/>
          </a:endParaRPr>
        </a:p>
      </dgm:t>
    </dgm:pt>
    <dgm:pt modelId="{9AB3AEB5-90F5-4CC0-ADA6-F9E09A0ECE6F}" type="parTrans" cxnId="{9D145984-011C-41B6-8C22-D8432E1D43A2}">
      <dgm:prSet/>
      <dgm:spPr/>
      <dgm:t>
        <a:bodyPr/>
        <a:lstStyle/>
        <a:p>
          <a:endParaRPr lang="zh-TW" altLang="en-US"/>
        </a:p>
      </dgm:t>
    </dgm:pt>
    <dgm:pt modelId="{9FD58DE4-C335-4830-8353-6F8AD364BAAA}" type="sibTrans" cxnId="{9D145984-011C-41B6-8C22-D8432E1D43A2}">
      <dgm:prSet/>
      <dgm:spPr/>
      <dgm:t>
        <a:bodyPr/>
        <a:lstStyle/>
        <a:p>
          <a:endParaRPr lang="zh-TW"/>
        </a:p>
      </dgm:t>
    </dgm:pt>
    <dgm:pt modelId="{2DBFB35B-F833-4E9C-A12E-A3376AB4F394}" type="pres">
      <dgm:prSet presAssocID="{77CD3496-3AF3-4332-8B7C-45AA3CE36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932FA0-4CF2-4A47-A9E5-C1A045D9DA4F}" type="pres">
      <dgm:prSet presAssocID="{2654E278-C52D-4FC1-B63F-01A3EA2649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15BA3-87D5-4886-BB3C-8130C5644E32}" type="pres">
      <dgm:prSet presAssocID="{151E2960-8519-4946-BBE3-50E03AFF8B81}" presName="sibTrans" presStyleCnt="0"/>
      <dgm:spPr/>
    </dgm:pt>
    <dgm:pt modelId="{1C784D20-A733-4974-A74A-FEC94FFCBC9A}" type="pres">
      <dgm:prSet presAssocID="{4012EE83-EB04-435E-A073-6BCCD216A1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21A828-1FFD-475B-8F07-DFC798A6FC2B}" type="pres">
      <dgm:prSet presAssocID="{69300611-DF34-4A4F-8291-002546710DD0}" presName="sibTrans" presStyleCnt="0"/>
      <dgm:spPr/>
    </dgm:pt>
    <dgm:pt modelId="{BD047AB2-47B5-4DE0-8267-27E7F1DA84CC}" type="pres">
      <dgm:prSet presAssocID="{2FDE1719-8446-4585-9D03-FC5CF2A63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FBB0BF-4BC4-4C48-A2C4-54AB1D004104}" srcId="{77CD3496-3AF3-4332-8B7C-45AA3CE368C7}" destId="{2654E278-C52D-4FC1-B63F-01A3EA264927}" srcOrd="0" destOrd="0" parTransId="{A263C302-C000-4E1C-B615-208DEF56C9F5}" sibTransId="{151E2960-8519-4946-BBE3-50E03AFF8B81}"/>
    <dgm:cxn modelId="{07B0672A-1F42-4464-970E-190EF65D5AF4}" type="presOf" srcId="{2654E278-C52D-4FC1-B63F-01A3EA264927}" destId="{0A932FA0-4CF2-4A47-A9E5-C1A045D9DA4F}" srcOrd="0" destOrd="0" presId="urn:microsoft.com/office/officeart/2005/8/layout/hList6#1"/>
    <dgm:cxn modelId="{91203558-EDB8-4304-9E53-CE89F2E32801}" srcId="{77CD3496-3AF3-4332-8B7C-45AA3CE368C7}" destId="{4012EE83-EB04-435E-A073-6BCCD216A1A8}" srcOrd="1" destOrd="0" parTransId="{C0C28C51-2C34-4897-BFDD-2317F2161AB6}" sibTransId="{69300611-DF34-4A4F-8291-002546710DD0}"/>
    <dgm:cxn modelId="{2305C2E0-FB79-4366-BF8B-8EF6FF00B55B}" type="presOf" srcId="{4012EE83-EB04-435E-A073-6BCCD216A1A8}" destId="{1C784D20-A733-4974-A74A-FEC94FFCBC9A}" srcOrd="0" destOrd="0" presId="urn:microsoft.com/office/officeart/2005/8/layout/hList6#1"/>
    <dgm:cxn modelId="{9D145984-011C-41B6-8C22-D8432E1D43A2}" srcId="{77CD3496-3AF3-4332-8B7C-45AA3CE368C7}" destId="{2FDE1719-8446-4585-9D03-FC5CF2A63F8E}" srcOrd="2" destOrd="0" parTransId="{9AB3AEB5-90F5-4CC0-ADA6-F9E09A0ECE6F}" sibTransId="{9FD58DE4-C335-4830-8353-6F8AD364BAAA}"/>
    <dgm:cxn modelId="{029E5605-D3BE-4168-A565-6F290CF8AFE8}" type="presOf" srcId="{77CD3496-3AF3-4332-8B7C-45AA3CE368C7}" destId="{2DBFB35B-F833-4E9C-A12E-A3376AB4F394}" srcOrd="0" destOrd="0" presId="urn:microsoft.com/office/officeart/2005/8/layout/hList6#1"/>
    <dgm:cxn modelId="{B4E3276F-57B9-4358-B314-A1615F8E8F84}" type="presOf" srcId="{2FDE1719-8446-4585-9D03-FC5CF2A63F8E}" destId="{BD047AB2-47B5-4DE0-8267-27E7F1DA84CC}" srcOrd="0" destOrd="0" presId="urn:microsoft.com/office/officeart/2005/8/layout/hList6#1"/>
    <dgm:cxn modelId="{5BB74D70-5000-4F5E-B5E0-EB50BBF8044A}" type="presParOf" srcId="{2DBFB35B-F833-4E9C-A12E-A3376AB4F394}" destId="{0A932FA0-4CF2-4A47-A9E5-C1A045D9DA4F}" srcOrd="0" destOrd="0" presId="urn:microsoft.com/office/officeart/2005/8/layout/hList6#1"/>
    <dgm:cxn modelId="{57AB6279-26A4-4CAA-A65A-747C3C260A1A}" type="presParOf" srcId="{2DBFB35B-F833-4E9C-A12E-A3376AB4F394}" destId="{B4015BA3-87D5-4886-BB3C-8130C5644E32}" srcOrd="1" destOrd="0" presId="urn:microsoft.com/office/officeart/2005/8/layout/hList6#1"/>
    <dgm:cxn modelId="{B89B4948-AF63-4990-A3D1-7F27C326EEA8}" type="presParOf" srcId="{2DBFB35B-F833-4E9C-A12E-A3376AB4F394}" destId="{1C784D20-A733-4974-A74A-FEC94FFCBC9A}" srcOrd="2" destOrd="0" presId="urn:microsoft.com/office/officeart/2005/8/layout/hList6#1"/>
    <dgm:cxn modelId="{2D26DB00-9E55-41D7-B618-6DCF26674700}" type="presParOf" srcId="{2DBFB35B-F833-4E9C-A12E-A3376AB4F394}" destId="{9121A828-1FFD-475B-8F07-DFC798A6FC2B}" srcOrd="3" destOrd="0" presId="urn:microsoft.com/office/officeart/2005/8/layout/hList6#1"/>
    <dgm:cxn modelId="{EE78BECA-8574-43CC-8FFA-F3424F4C2C5E}" type="presParOf" srcId="{2DBFB35B-F833-4E9C-A12E-A3376AB4F394}" destId="{BD047AB2-47B5-4DE0-8267-27E7F1DA84CC}" srcOrd="4" destOrd="0" presId="urn:microsoft.com/office/officeart/2005/8/layout/hList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#1" minVer="12.0">
  <dgm:title val=""/>
  <dgm:desc val=""/>
  <dgm:catLst>
    <dgm:cat type="list" pri="18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ptType="node" refType="h"/>
      <dgm:constr type="w" for="ch" ptType="node" op="equ"/>
      <dgm:constr type="primFontSz" for="ch" ptType="node" op="equ"/>
      <dgm:constr type="w" for="ch" ptType="sibTrans" op="equ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w" val="55"/>
          <dgm:constr type="primFontSz" val="100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2" fact="NaN" max="NaN"/>
        </dgm:ruleLst>
      </dgm:layoutNode>
      <dgm:forEach name="sibTransForEach" axis="followSib" ptType="sibTrans" cnt="1">
        <dgm:layoutNode name="sibTrans">
          <dgm:alg type="sp"/>
          <dgm:constrLst>
            <dgm:constr type="w" val="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25A17EF-115B-4BB9-BF42-426DFD9E898A}" type="datetimeFigureOut">
              <a:t>2017/5/15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4E7652-46AF-4259-BAE2-54978EA077C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8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 latinLnBrk="0">
              <a:defRPr lang="zh-TW"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 latinLnBrk="0">
              <a:spcBef>
                <a:spcPts val="0"/>
              </a:spcBef>
              <a:buNone/>
              <a:defRPr lang="zh-TW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zh-TW" sz="1000"/>
            </a:lvl1pPr>
          </a:lstStyle>
          <a:p>
            <a:pPr algn="r"/>
            <a:fld id="{A2E209FB-7A34-414B-812A-BCC5C4256F49}" type="datetime1">
              <a:pPr algn="r"/>
              <a:t>2017/5/15</a:t>
            </a:fld>
            <a:endParaRPr lang="zh-TW" sz="100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zh-TW" sz="1100"/>
            </a:lvl1pPr>
          </a:lstStyle>
          <a:p>
            <a:pPr algn="r"/>
            <a:endParaRPr lang="zh-TW" sz="1100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zh-TW"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altLang="zh-TW" sz="1300">
                <a:solidFill>
                  <a:srgbClr val="FFFFFF"/>
                </a:solidFill>
              </a:rPr>
              <a:pPr algn="ctr"/>
              <a:t>‹#›</a:t>
            </a:fld>
            <a:endParaRPr lang="zh-TW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>
            <a:lvl1pPr marL="0">
              <a:defRPr sz="40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3322F5-8315-491F-87B4-2E3F0268E3B6}" type="datetime1">
              <a:pPr/>
              <a:t>2017/5/15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C850C8-E7C9-4F2C-A162-59CF68B1B13C}" type="datetime1">
              <a:pPr/>
              <a:t>2017/5/15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pPr/>
              <a:t>‹#›</a:t>
            </a:fld>
            <a:endParaRPr lang="zh-TW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zh-TW" sz="3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E9192D-7D89-47BF-B02C-29AE4CEF5323}" type="datetime1">
              <a:pPr/>
              <a:t>2017/5/15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 latinLnBrk="0">
              <a:defRPr lang="zh-TW"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 latinLnBrk="0">
              <a:defRPr lang="zh-TW" sz="2400"/>
            </a:lvl1pPr>
            <a:lvl2pPr algn="l">
              <a:defRPr lang="zh-TW" sz="2000"/>
            </a:lvl2pPr>
            <a:lvl3pPr algn="l">
              <a:defRPr lang="zh-TW" sz="1800"/>
            </a:lvl3pPr>
            <a:lvl4pPr algn="l">
              <a:defRPr lang="zh-TW" sz="1600"/>
            </a:lvl4pPr>
            <a:lvl5pPr algn="l">
              <a:defRPr lang="zh-TW"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BA9AF-F1C1-4FDF-9348-FB02DE1BEFCE}" type="datetime1">
              <a:pPr/>
              <a:t>2017/5/15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 latinLnBrk="0">
              <a:defRPr lang="zh-TW"/>
            </a:lvl1pPr>
          </a:lstStyle>
          <a:p>
            <a:pPr algn="ctr"/>
            <a:fld id="{FEA1243F-3000-4347-94A4-FBDEAD3122CB}" type="slidenum">
              <a:pPr algn="ctr"/>
              <a:t>‹#›</a:t>
            </a:fld>
            <a:endParaRPr 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DCD6-8107-480F-9A5B-88D74ACC9ACE}" type="datetime1">
              <a:pPr/>
              <a:t>2017/5/15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3F34B-1E76-4A74-B05B-C7E9FDCE7086}" type="datetime1">
              <a:pPr/>
              <a:t>2017/5/15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zh-TW" sz="29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buNone/>
              <a:defRPr lang="zh-TW" sz="1200"/>
            </a:lvl2pPr>
            <a:lvl3pPr>
              <a:buNone/>
              <a:defRPr lang="zh-TW" sz="1000"/>
            </a:lvl3pPr>
            <a:lvl4pPr>
              <a:buNone/>
              <a:defRPr lang="zh-TW" sz="900"/>
            </a:lvl4pPr>
            <a:lvl5pPr>
              <a:buNone/>
              <a:defRPr lang="zh-TW"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 latinLnBrk="0">
              <a:spcBef>
                <a:spcPts val="0"/>
              </a:spcBef>
              <a:defRPr lang="zh-TW" sz="3000"/>
            </a:lvl1pPr>
            <a:lvl2pPr>
              <a:defRPr lang="zh-TW" sz="26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 latinLnBrk="0">
              <a:defRPr lang="zh-TW" sz="900"/>
            </a:lvl1pPr>
          </a:lstStyle>
          <a:p>
            <a:fld id="{935B0FF7-8660-4A38-9AF0-4D43C21C83DF}" type="datetime1">
              <a:pPr/>
              <a:t>2017/5/15</a:t>
            </a:fld>
            <a:endParaRPr lang="zh-TW" sz="90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 latinLnBrk="0">
              <a:defRPr lang="zh-TW" sz="900"/>
            </a:lvl1pPr>
          </a:lstStyle>
          <a:p>
            <a:endParaRPr lang="zh-TW" sz="90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 latinLnBrk="0">
              <a:defRPr lang="zh-TW" sz="900"/>
            </a:lvl1pPr>
          </a:lstStyle>
          <a:p>
            <a:fld id="{FEA1243F-3000-4347-94A4-FBDEAD3122CB}" type="slidenum">
              <a:rPr lang="en-US" altLang="zh-TW" sz="900"/>
              <a:pPr/>
              <a:t>‹#›</a:t>
            </a:fld>
            <a:endParaRPr lang="zh-TW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 latinLnBrk="0">
              <a:buNone/>
              <a:defRPr lang="zh-TW" sz="30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latinLnBrk="0">
              <a:buNone/>
              <a:defRPr lang="zh-TW" sz="32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defRPr lang="zh-TW" sz="1200"/>
            </a:lvl2pPr>
            <a:lvl3pPr>
              <a:defRPr lang="zh-TW" sz="1000"/>
            </a:lvl3pPr>
            <a:lvl4pPr>
              <a:defRPr lang="zh-TW" sz="900"/>
            </a:lvl4pPr>
            <a:lvl5pPr>
              <a:defRPr lang="zh-TW"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 latinLnBrk="0">
              <a:defRPr lang="zh-TW" sz="900"/>
            </a:lvl1pPr>
          </a:lstStyle>
          <a:p>
            <a:fld id="{2116474E-A1D6-4691-A6B1-81478C4043AF}" type="datetime1">
              <a:pPr/>
              <a:t>2017/5/15</a:t>
            </a:fld>
            <a:endParaRPr lang="zh-TW" sz="90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 latinLnBrk="0">
              <a:defRPr lang="zh-TW" sz="900"/>
            </a:lvl1pPr>
          </a:lstStyle>
          <a:p>
            <a:endParaRPr lang="zh-TW" sz="90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 latinLnBrk="0">
              <a:defRPr lang="zh-TW" sz="900"/>
            </a:lvl1pPr>
          </a:lstStyle>
          <a:p>
            <a:pPr algn="ctr"/>
            <a:fld id="{FEA1243F-3000-4347-94A4-FBDEAD3122CB}" type="slidenum">
              <a:rPr lang="en-US" altLang="zh-TW" sz="900"/>
              <a:pPr algn="ctr"/>
              <a:t>‹#›</a:t>
            </a:fld>
            <a:endParaRPr lang="zh-TW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  <a:p>
            <a:pPr lvl="5"/>
            <a:r>
              <a:rPr lang="zh-TW"/>
              <a:t>第六層</a:t>
            </a:r>
          </a:p>
          <a:p>
            <a:pPr lvl="6"/>
            <a:r>
              <a:rPr lang="zh-TW"/>
              <a:t>第七層</a:t>
            </a:r>
          </a:p>
          <a:p>
            <a:pPr lvl="7"/>
            <a:r>
              <a:rPr lang="zh-TW"/>
              <a:t>第八層</a:t>
            </a:r>
          </a:p>
          <a:p>
            <a:pPr lvl="8"/>
            <a:r>
              <a:rPr lang="zh-TW"/>
              <a:t>第九層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zh-TW" sz="1000" b="0">
                <a:solidFill>
                  <a:schemeClr val="tx1"/>
                </a:solidFill>
              </a:defRPr>
            </a:lvl1pPr>
          </a:lstStyle>
          <a:p>
            <a:fld id="{64072A0B-F28E-4A8A-BF94-4A452569ADAF}" type="datetime1">
              <a:pPr/>
              <a:t>2017/5/15</a:t>
            </a:fld>
            <a:endParaRPr lang="zh-TW" sz="1000" b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zh-TW" sz="1000">
                <a:solidFill>
                  <a:schemeClr val="tx1"/>
                </a:solidFill>
              </a:defRPr>
            </a:lvl1pPr>
          </a:lstStyle>
          <a:p>
            <a:pPr algn="r"/>
            <a:endParaRPr lang="zh-TW" sz="1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latinLnBrk="0">
              <a:defRPr lang="zh-TW"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altLang="zh-TW" sz="1200">
                <a:solidFill>
                  <a:schemeClr val="tx1"/>
                </a:solidFill>
              </a:rPr>
              <a:pPr algn="ctr"/>
              <a:t>‹#›</a:t>
            </a:fld>
            <a:endParaRPr lang="zh-TW" sz="12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484632" algn="l" rtl="0" eaLnBrk="1" latinLnBrk="0" hangingPunct="1">
        <a:spcBef>
          <a:spcPct val="0"/>
        </a:spcBef>
        <a:buNone/>
        <a:defRPr lang="zh-TW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lang="zh-TW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lang="zh-TW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zh-TW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tourism.mcu.edu.tw/zh-hant/node/1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ra.mcu.edu.tw/zh-hant/Downloadable-Forms" TargetMode="External"/><Relationship Id="rId2" Type="http://schemas.openxmlformats.org/officeDocument/2006/relationships/hyperlink" Target="http://web.tourismdp.mcu.edu.tw/university_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noopy@mail.mcu.edu.tw" TargetMode="External"/><Relationship Id="rId4" Type="http://schemas.openxmlformats.org/officeDocument/2006/relationships/hyperlink" Target="http://hm.mcu.edu.tw/zh-hant/content/%E5%AF%A6%E7%BF%92%E8%B3%87%E8%A8%8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3156768"/>
          </a:xfrm>
        </p:spPr>
        <p:txBody>
          <a:bodyPr>
            <a:normAutofit/>
          </a:bodyPr>
          <a:lstStyle/>
          <a:p>
            <a:pPr marL="0" algn="l"/>
            <a:r>
              <a:rPr lang="en-US" altLang="zh-TW" sz="4000" b="1" dirty="0" smtClean="0"/>
              <a:t>105</a:t>
            </a:r>
            <a:r>
              <a:rPr lang="zh-TW" altLang="en-US" sz="4000" b="1" dirty="0" smtClean="0"/>
              <a:t>學年度</a:t>
            </a:r>
            <a:r>
              <a:rPr lang="en-US" altLang="zh-TW" sz="4000" b="1" dirty="0" smtClean="0"/>
              <a:t>(106</a:t>
            </a:r>
            <a:r>
              <a:rPr lang="zh-TW" altLang="en-US" sz="4000" b="1" dirty="0" smtClean="0"/>
              <a:t>年</a:t>
            </a:r>
            <a:r>
              <a:rPr lang="en-US" altLang="zh-TW" sz="4000" b="1" dirty="0" smtClean="0"/>
              <a:t>)</a:t>
            </a:r>
            <a:endParaRPr lang="zh-TW" sz="4000" b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41338" y="3933056"/>
            <a:ext cx="8061325" cy="2088232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觀光學院</a:t>
            </a:r>
            <a:endParaRPr lang="en-US" altLang="zh-TW" sz="48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zh-TW" altLang="en-US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暑期實習行前說明</a:t>
            </a:r>
            <a:r>
              <a:rPr lang="zh-TW" altLang="en-US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會</a:t>
            </a:r>
            <a:endParaRPr lang="zh-TW" sz="4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4"/>
            <a:ext cx="1665647" cy="166564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839" y="188640"/>
            <a:ext cx="854930" cy="4025602"/>
          </a:xfrm>
        </p:spPr>
        <p:txBody>
          <a:bodyPr vert="eaVert">
            <a:normAutofit/>
          </a:bodyPr>
          <a:lstStyle/>
          <a:p>
            <a:r>
              <a:rPr lang="zh-TW" altLang="en-US" dirty="0" smtClean="0"/>
              <a:t>實習工作時數表</a:t>
            </a:r>
            <a:endParaRPr lang="zh-TW" altLang="en-US" dirty="0"/>
          </a:p>
        </p:txBody>
      </p:sp>
      <p:pic>
        <p:nvPicPr>
          <p:cNvPr id="9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0"/>
            <a:ext cx="5292725" cy="6858000"/>
          </a:xfrm>
        </p:spPr>
      </p:pic>
      <p:sp>
        <p:nvSpPr>
          <p:cNvPr id="10" name="圓角矩形 9"/>
          <p:cNvSpPr/>
          <p:nvPr/>
        </p:nvSpPr>
        <p:spPr>
          <a:xfrm>
            <a:off x="3673106" y="2780928"/>
            <a:ext cx="504056" cy="43204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solidFill>
                  <a:srgbClr val="FF0000"/>
                </a:solidFill>
              </a:rPr>
              <a:t>1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.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779912" y="3284984"/>
            <a:ext cx="57606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297560" y="2924944"/>
            <a:ext cx="596263" cy="28803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948264" y="5877272"/>
            <a:ext cx="164742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0000"/>
                </a:solidFill>
              </a:rPr>
              <a:t>3.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32931" y="260648"/>
            <a:ext cx="2339102" cy="6048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三</a:t>
            </a:r>
            <a:r>
              <a:rPr lang="zh-TW" altLang="en-US" sz="2800" b="1" dirty="0">
                <a:solidFill>
                  <a:srgbClr val="FFFF00"/>
                </a:solidFill>
              </a:rPr>
              <a:t>、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主管章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+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公司章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二</a:t>
            </a:r>
            <a:r>
              <a:rPr lang="zh-TW" altLang="en-US" sz="2800" b="1" dirty="0">
                <a:solidFill>
                  <a:srgbClr val="FFFF00"/>
                </a:solidFill>
              </a:rPr>
              <a:t>、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須附時數證明或主管證明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需簽章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)</a:t>
            </a:r>
          </a:p>
          <a:p>
            <a:endParaRPr lang="en-US" altLang="zh-TW" sz="2800" b="1" dirty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一</a:t>
            </a:r>
            <a:r>
              <a:rPr lang="zh-TW" altLang="en-US" sz="2800" b="1" dirty="0">
                <a:solidFill>
                  <a:srgbClr val="FFFF00"/>
                </a:solidFill>
              </a:rPr>
              <a:t>、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請註明年分</a:t>
            </a:r>
            <a:endParaRPr lang="en-US" altLang="zh-TW" sz="2800" b="1" dirty="0" smtClean="0">
              <a:solidFill>
                <a:srgbClr val="FFFF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884368" y="2456892"/>
            <a:ext cx="504056" cy="43204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solidFill>
                  <a:srgbClr val="FF0000"/>
                </a:solidFill>
              </a:rPr>
              <a:t>2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.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實習心得怎麼寫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7260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實習心得應包含紙本與電子檔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r>
              <a:rPr lang="zh-TW" altLang="en-US" b="1" dirty="0" smtClean="0"/>
              <a:t>紙本－內文：</a:t>
            </a:r>
            <a:r>
              <a:rPr lang="zh-TW" altLang="en-US" dirty="0" smtClean="0"/>
              <a:t>請</a:t>
            </a:r>
            <a:r>
              <a:rPr lang="zh-TW" altLang="en-US" dirty="0"/>
              <a:t>參閱</a:t>
            </a:r>
            <a:r>
              <a:rPr lang="zh-TW" altLang="en-US" b="1" dirty="0">
                <a:hlinkClick r:id="rId2"/>
              </a:rPr>
              <a:t>觀院</a:t>
            </a:r>
            <a:r>
              <a:rPr lang="zh-TW" altLang="en-US" b="1" dirty="0" smtClean="0">
                <a:hlinkClick r:id="rId2"/>
              </a:rPr>
              <a:t>網站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以各系網站為主</a:t>
            </a:r>
            <a:r>
              <a:rPr lang="en-US" altLang="zh-TW" b="1" dirty="0" smtClean="0"/>
              <a:t>)</a:t>
            </a:r>
            <a:endParaRPr lang="en-US" altLang="zh-TW" b="1" dirty="0"/>
          </a:p>
          <a:p>
            <a:r>
              <a:rPr lang="zh-TW" altLang="en-US" b="1" dirty="0" smtClean="0"/>
              <a:t>紙本－格式：</a:t>
            </a:r>
            <a:r>
              <a:rPr lang="zh-TW" altLang="en-US" dirty="0" smtClean="0"/>
              <a:t>以</a:t>
            </a:r>
            <a:r>
              <a:rPr lang="zh-TW" altLang="en-US" dirty="0"/>
              <a:t>網頁檔案為主，勿擅自更改</a:t>
            </a:r>
          </a:p>
          <a:p>
            <a:pPr lvl="1"/>
            <a:r>
              <a:rPr lang="zh-TW" altLang="en-US" dirty="0"/>
              <a:t>例如：字體、</a:t>
            </a:r>
            <a:r>
              <a:rPr lang="zh-TW" altLang="en-US" dirty="0" smtClean="0"/>
              <a:t>行距</a:t>
            </a:r>
            <a:endParaRPr lang="en-US" altLang="zh-TW" dirty="0"/>
          </a:p>
          <a:p>
            <a:r>
              <a:rPr lang="zh-TW" altLang="en-US" b="1" dirty="0"/>
              <a:t>紙本－照片：</a:t>
            </a:r>
            <a:r>
              <a:rPr lang="en-US" altLang="zh-TW" dirty="0"/>
              <a:t>6</a:t>
            </a:r>
            <a:r>
              <a:rPr lang="zh-TW" altLang="en-US" dirty="0"/>
              <a:t>張服勤照片</a:t>
            </a:r>
            <a:r>
              <a:rPr lang="en-US" altLang="zh-TW" b="1" dirty="0"/>
              <a:t>(</a:t>
            </a:r>
            <a:r>
              <a:rPr lang="zh-TW" altLang="en-US" b="1" dirty="0"/>
              <a:t>自己需入鏡</a:t>
            </a:r>
            <a:r>
              <a:rPr lang="en-US" altLang="zh-TW" b="1" dirty="0" smtClean="0"/>
              <a:t>)</a:t>
            </a:r>
          </a:p>
          <a:p>
            <a:r>
              <a:rPr lang="zh-TW" altLang="en-US" b="1" dirty="0" smtClean="0"/>
              <a:t>紙本－裝訂：</a:t>
            </a:r>
            <a:r>
              <a:rPr lang="zh-TW" altLang="en-US" dirty="0" smtClean="0"/>
              <a:t>左上角裝訂即可</a:t>
            </a:r>
            <a:endParaRPr lang="en-US" altLang="zh-TW" dirty="0" smtClean="0"/>
          </a:p>
          <a:p>
            <a:r>
              <a:rPr lang="zh-TW" altLang="en-US" b="1" dirty="0" smtClean="0"/>
              <a:t>電子檔－光碟：</a:t>
            </a:r>
            <a:r>
              <a:rPr lang="zh-TW" altLang="en-US" dirty="0" smtClean="0"/>
              <a:t>檔案須包含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PDF</a:t>
            </a:r>
          </a:p>
          <a:p>
            <a:pPr lvl="1"/>
            <a:r>
              <a:rPr lang="zh-TW" altLang="en-US" dirty="0" smtClean="0"/>
              <a:t>光碟片上請寫班級、姓名、學</a:t>
            </a:r>
            <a:r>
              <a:rPr lang="zh-TW" altLang="en-US" dirty="0"/>
              <a:t>號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80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6" name="矩形 5"/>
          <p:cNvSpPr/>
          <p:nvPr/>
        </p:nvSpPr>
        <p:spPr>
          <a:xfrm>
            <a:off x="1115616" y="692696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907704" y="3933056"/>
            <a:ext cx="54112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732240" y="116632"/>
            <a:ext cx="1440160" cy="389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64088" y="443711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請修正為自己的科系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7380312" y="692696"/>
            <a:ext cx="0" cy="3629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3491880" y="1412777"/>
            <a:ext cx="2736304" cy="290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2555776" y="4149080"/>
            <a:ext cx="273630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03441" y="3356845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休憩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or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觀光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or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餐旅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188640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67544" y="548680"/>
            <a:ext cx="3528392" cy="3960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91680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*照片</a:t>
            </a:r>
            <a:r>
              <a:rPr lang="en-US" altLang="zh-TW" b="1" dirty="0" smtClean="0">
                <a:solidFill>
                  <a:srgbClr val="FF0000"/>
                </a:solidFill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</a:rPr>
              <a:t>張，以一頁為主*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419872" y="5085184"/>
            <a:ext cx="158417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實習心得內文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段落與段落間</a:t>
            </a:r>
            <a:r>
              <a:rPr lang="zh-TW" altLang="en-US" b="1" dirty="0" smtClean="0">
                <a:solidFill>
                  <a:srgbClr val="FFFF00"/>
                </a:solidFill>
              </a:rPr>
              <a:t>空一行</a:t>
            </a:r>
            <a:r>
              <a:rPr lang="zh-TW" altLang="en-US" dirty="0" smtClean="0"/>
              <a:t>即可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如左下圖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禁止段落完隨便跳頁，留下底下一片空白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880320" cy="4142483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b="1895"/>
          <a:stretch/>
        </p:blipFill>
        <p:spPr>
          <a:xfrm>
            <a:off x="5292080" y="2420888"/>
            <a:ext cx="2785617" cy="4142483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971600" y="2943957"/>
            <a:ext cx="3168352" cy="3096344"/>
          </a:xfrm>
          <a:prstGeom prst="donut">
            <a:avLst>
              <a:gd name="adj" fmla="val 11388"/>
            </a:avLst>
          </a:prstGeom>
          <a:solidFill>
            <a:srgbClr val="FF0000">
              <a:alpha val="5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乘號 6"/>
          <p:cNvSpPr/>
          <p:nvPr/>
        </p:nvSpPr>
        <p:spPr>
          <a:xfrm>
            <a:off x="4116276" y="2223877"/>
            <a:ext cx="5137224" cy="4536504"/>
          </a:xfrm>
          <a:prstGeom prst="mathMultiply">
            <a:avLst>
              <a:gd name="adj1" fmla="val 8260"/>
            </a:avLst>
          </a:prstGeom>
          <a:solidFill>
            <a:srgbClr val="FF0000">
              <a:alpha val="5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1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實習結束後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8863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感謝</a:t>
            </a:r>
            <a:r>
              <a:rPr lang="zh-TW" altLang="en-US" b="1" dirty="0"/>
              <a:t>實習單位</a:t>
            </a:r>
          </a:p>
          <a:p>
            <a:r>
              <a:rPr lang="zh-TW" altLang="en-US" dirty="0" smtClean="0"/>
              <a:t>開學應繳交</a:t>
            </a:r>
            <a:r>
              <a:rPr lang="en-US" altLang="zh-TW" dirty="0" smtClean="0"/>
              <a:t>…【</a:t>
            </a:r>
            <a:r>
              <a:rPr lang="zh-TW" altLang="en-US" dirty="0" smtClean="0"/>
              <a:t>資料皆可在各系網頁上下載</a:t>
            </a:r>
            <a:r>
              <a:rPr lang="en-US" altLang="zh-TW" dirty="0" smtClean="0"/>
              <a:t>】</a:t>
            </a:r>
            <a:endParaRPr lang="zh-TW" altLang="en-US" dirty="0"/>
          </a:p>
          <a:p>
            <a:pPr lvl="1"/>
            <a:r>
              <a:rPr lang="zh-TW" altLang="en-US" dirty="0">
                <a:solidFill>
                  <a:srgbClr val="FFC000"/>
                </a:solidFill>
              </a:rPr>
              <a:t>實習協議書正本</a:t>
            </a:r>
            <a:endParaRPr lang="en-US" altLang="zh-TW" dirty="0">
              <a:solidFill>
                <a:srgbClr val="FFC000"/>
              </a:solidFill>
            </a:endParaRPr>
          </a:p>
          <a:p>
            <a:pPr lvl="1"/>
            <a:r>
              <a:rPr lang="zh-TW" altLang="en-US" dirty="0">
                <a:solidFill>
                  <a:srgbClr val="FFC000"/>
                </a:solidFill>
              </a:rPr>
              <a:t>保險影本</a:t>
            </a:r>
            <a:r>
              <a:rPr lang="en-US" altLang="zh-TW" dirty="0">
                <a:solidFill>
                  <a:srgbClr val="FFC000"/>
                </a:solidFill>
              </a:rPr>
              <a:t>(</a:t>
            </a:r>
            <a:r>
              <a:rPr lang="zh-TW" altLang="en-US" dirty="0">
                <a:solidFill>
                  <a:srgbClr val="FFC000"/>
                </a:solidFill>
              </a:rPr>
              <a:t>若無，請附上切結書</a:t>
            </a:r>
            <a:r>
              <a:rPr lang="en-US" altLang="zh-TW" dirty="0">
                <a:solidFill>
                  <a:srgbClr val="FFC000"/>
                </a:solidFill>
              </a:rPr>
              <a:t>)</a:t>
            </a:r>
            <a:endParaRPr lang="zh-TW" altLang="en-US" dirty="0">
              <a:solidFill>
                <a:srgbClr val="FFC000"/>
              </a:solidFill>
            </a:endParaRPr>
          </a:p>
          <a:p>
            <a:pPr lvl="1"/>
            <a:r>
              <a:rPr lang="zh-TW" altLang="en-US" dirty="0">
                <a:solidFill>
                  <a:srgbClr val="FFC000"/>
                </a:solidFill>
              </a:rPr>
              <a:t>實習工作</a:t>
            </a:r>
            <a:r>
              <a:rPr lang="zh-TW" altLang="en-US" dirty="0" smtClean="0">
                <a:solidFill>
                  <a:srgbClr val="FFC000"/>
                </a:solidFill>
              </a:rPr>
              <a:t>證明書實習</a:t>
            </a:r>
            <a:r>
              <a:rPr lang="zh-TW" altLang="en-US" dirty="0" smtClean="0">
                <a:solidFill>
                  <a:srgbClr val="FFC000"/>
                </a:solidFill>
              </a:rPr>
              <a:t>報告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紙本、電子檔</a:t>
            </a:r>
            <a:r>
              <a:rPr lang="en-US" altLang="zh-TW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zh-TW" altLang="en-US" dirty="0" smtClean="0">
                <a:solidFill>
                  <a:srgbClr val="FFC000"/>
                </a:solidFill>
              </a:rPr>
              <a:t>考核表</a:t>
            </a:r>
            <a:r>
              <a:rPr lang="en-US" altLang="zh-TW" dirty="0" smtClean="0">
                <a:solidFill>
                  <a:srgbClr val="FFC000"/>
                </a:solidFill>
              </a:rPr>
              <a:t>+</a:t>
            </a:r>
            <a:r>
              <a:rPr lang="zh-TW" altLang="en-US" dirty="0" smtClean="0">
                <a:solidFill>
                  <a:srgbClr val="FFC000"/>
                </a:solidFill>
              </a:rPr>
              <a:t>各系實習雇主問卷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C000"/>
                </a:solidFill>
              </a:rPr>
              <a:t>實習單位發函影本或是合約影本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請跟當初申請的秘書領取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>
                <a:solidFill>
                  <a:srgbClr val="FFC000"/>
                </a:solidFill>
              </a:rPr>
              <a:t>以上資料須確認同一繳回，若無請自行負責</a:t>
            </a:r>
            <a:endParaRPr lang="zh-TW" altLang="en-US" dirty="0">
              <a:solidFill>
                <a:srgbClr val="FFC000"/>
              </a:solidFill>
            </a:endParaRPr>
          </a:p>
          <a:p>
            <a:r>
              <a:rPr lang="zh-TW" altLang="en-US" dirty="0" smtClean="0"/>
              <a:t>請</a:t>
            </a:r>
            <a:r>
              <a:rPr lang="zh-TW" altLang="en-US" b="1" dirty="0" smtClean="0">
                <a:solidFill>
                  <a:srgbClr val="FFFF00"/>
                </a:solidFill>
              </a:rPr>
              <a:t>開學一週內</a:t>
            </a:r>
            <a:r>
              <a:rPr lang="en-US" altLang="zh-TW" b="1" dirty="0" smtClean="0">
                <a:solidFill>
                  <a:srgbClr val="FFFF00"/>
                </a:solidFill>
              </a:rPr>
              <a:t>(106/09/22</a:t>
            </a:r>
            <a:r>
              <a:rPr lang="zh-TW" altLang="en-US" b="1" dirty="0" smtClean="0">
                <a:solidFill>
                  <a:srgbClr val="FFFF00"/>
                </a:solidFill>
              </a:rPr>
              <a:t>星期五前</a:t>
            </a:r>
            <a:r>
              <a:rPr lang="en-US" altLang="zh-TW" b="1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/>
              <a:t>繳</a:t>
            </a:r>
            <a:r>
              <a:rPr lang="zh-TW" altLang="en-US" dirty="0"/>
              <a:t>回以上</a:t>
            </a:r>
            <a:r>
              <a:rPr lang="zh-TW" altLang="en-US" dirty="0" smtClean="0"/>
              <a:t>資料給各系秘書，</a:t>
            </a:r>
            <a:r>
              <a:rPr lang="zh-TW" altLang="en-US" b="1" dirty="0"/>
              <a:t>逾期視同未實習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請</a:t>
            </a:r>
            <a:r>
              <a:rPr lang="zh-TW" altLang="en-US" b="1" dirty="0" smtClean="0"/>
              <a:t>下載</a:t>
            </a:r>
            <a:r>
              <a:rPr lang="en-US" altLang="zh-TW" b="1" dirty="0"/>
              <a:t>:</a:t>
            </a:r>
            <a:r>
              <a:rPr lang="zh-TW" altLang="en-US" b="1" dirty="0" smtClean="0">
                <a:hlinkClick r:id="rId2"/>
              </a:rPr>
              <a:t>觀光系實習表格</a:t>
            </a:r>
            <a:endParaRPr lang="en-US" altLang="zh-TW" b="1" dirty="0" smtClean="0"/>
          </a:p>
          <a:p>
            <a:r>
              <a:rPr lang="zh-TW" altLang="en-US" b="1" dirty="0"/>
              <a:t>請下載</a:t>
            </a:r>
            <a:r>
              <a:rPr lang="en-US" altLang="zh-TW" b="1" dirty="0"/>
              <a:t>:</a:t>
            </a:r>
            <a:r>
              <a:rPr lang="zh-TW" altLang="en-US" b="1" dirty="0" smtClean="0">
                <a:hlinkClick r:id="rId3"/>
              </a:rPr>
              <a:t>休憩系實習表格</a:t>
            </a:r>
            <a:endParaRPr lang="en-US" altLang="zh-TW" b="1" dirty="0" smtClean="0"/>
          </a:p>
          <a:p>
            <a:r>
              <a:rPr lang="zh-TW" altLang="en-US" b="1" dirty="0"/>
              <a:t>請下載</a:t>
            </a:r>
            <a:r>
              <a:rPr lang="en-US" altLang="zh-TW" b="1" dirty="0"/>
              <a:t>:</a:t>
            </a:r>
            <a:r>
              <a:rPr lang="zh-TW" altLang="en-US" b="1" dirty="0" smtClean="0">
                <a:hlinkClick r:id="rId4"/>
              </a:rPr>
              <a:t>餐旅系實習表格</a:t>
            </a:r>
            <a:endParaRPr lang="en-US" altLang="zh-TW" b="1" dirty="0" smtClean="0"/>
          </a:p>
          <a:p>
            <a:r>
              <a:rPr lang="zh-TW" altLang="en-US" b="1" dirty="0" smtClean="0"/>
              <a:t>有任何表格填寫問題</a:t>
            </a:r>
            <a:r>
              <a:rPr lang="zh-TW" altLang="en-US" b="1" dirty="0"/>
              <a:t>請先至網頁尋找解答</a:t>
            </a:r>
            <a:r>
              <a:rPr lang="zh-TW" altLang="en-US" dirty="0"/>
              <a:t>，若仍舊無法</a:t>
            </a:r>
            <a:r>
              <a:rPr lang="zh-TW" altLang="en-US" dirty="0" smtClean="0"/>
              <a:t>解決，請</a:t>
            </a:r>
            <a:r>
              <a:rPr lang="zh-TW" altLang="en-US" dirty="0"/>
              <a:t>聯絡</a:t>
            </a:r>
            <a:r>
              <a:rPr lang="zh-TW" altLang="en-US" dirty="0" smtClean="0"/>
              <a:t>休憩</a:t>
            </a:r>
            <a:r>
              <a:rPr lang="zh-TW" altLang="en-US" dirty="0"/>
              <a:t>系</a:t>
            </a:r>
            <a:r>
              <a:rPr lang="en-US" altLang="zh-TW" dirty="0"/>
              <a:t>-</a:t>
            </a:r>
            <a:r>
              <a:rPr lang="zh-TW" altLang="en-US" dirty="0"/>
              <a:t>冬鈺秘書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(03)350-7001</a:t>
            </a:r>
            <a:r>
              <a:rPr lang="zh-TW" altLang="en-US" dirty="0"/>
              <a:t>轉</a:t>
            </a:r>
            <a:r>
              <a:rPr lang="en-US" altLang="zh-TW" dirty="0"/>
              <a:t>5095</a:t>
            </a:r>
          </a:p>
          <a:p>
            <a:pPr lvl="1"/>
            <a:r>
              <a:rPr lang="en-US" altLang="zh-TW" dirty="0" smtClean="0"/>
              <a:t>Email</a:t>
            </a:r>
            <a:r>
              <a:rPr lang="zh-TW" altLang="en-US" dirty="0"/>
              <a:t>：</a:t>
            </a:r>
            <a:r>
              <a:rPr lang="en-US" altLang="zh-TW" dirty="0" smtClean="0">
                <a:hlinkClick r:id="rId5"/>
              </a:rPr>
              <a:t>snoopy@mail.mcu.edu.tw</a:t>
            </a:r>
            <a:endParaRPr lang="en-US" altLang="zh-TW" dirty="0" smtClean="0"/>
          </a:p>
          <a:p>
            <a:r>
              <a:rPr lang="en-US" altLang="zh-TW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84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062912" cy="1470025"/>
          </a:xfrm>
        </p:spPr>
        <p:txBody>
          <a:bodyPr/>
          <a:lstStyle/>
          <a:p>
            <a:pPr algn="l"/>
            <a:r>
              <a:rPr lang="zh-TW" altLang="en-US" b="1" dirty="0" smtClean="0"/>
              <a:t>謝謝聆聽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93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實習前應該先</a:t>
            </a:r>
            <a:r>
              <a:rPr lang="en-US" altLang="zh-TW" sz="4000" dirty="0" smtClean="0"/>
              <a:t>…</a:t>
            </a:r>
            <a:endParaRPr lang="zh-TW" sz="4000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37377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2924944"/>
            <a:ext cx="8229600" cy="92925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lang="zh-TW" sz="45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暑假參加校外實習者</a:t>
            </a:r>
            <a:endParaRPr lang="zh-TW" alt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15"/>
          </a:xfrm>
        </p:spPr>
        <p:txBody>
          <a:bodyPr/>
          <a:lstStyle/>
          <a:p>
            <a:r>
              <a:rPr lang="zh-TW" altLang="en-US" dirty="0"/>
              <a:t>統一實習於</a:t>
            </a:r>
            <a:r>
              <a:rPr lang="en-US" altLang="zh-TW" b="1" dirty="0" smtClean="0">
                <a:solidFill>
                  <a:srgbClr val="FFFF00"/>
                </a:solidFill>
              </a:rPr>
              <a:t>106/06/13</a:t>
            </a:r>
            <a:r>
              <a:rPr lang="en-US" altLang="zh-TW" b="1" dirty="0">
                <a:solidFill>
                  <a:srgbClr val="FFFF00"/>
                </a:solidFill>
              </a:rPr>
              <a:t>(</a:t>
            </a:r>
            <a:r>
              <a:rPr lang="zh-TW" altLang="en-US" b="1" dirty="0">
                <a:solidFill>
                  <a:srgbClr val="FFFF00"/>
                </a:solidFill>
              </a:rPr>
              <a:t>一</a:t>
            </a:r>
            <a:r>
              <a:rPr lang="en-US" altLang="zh-TW" b="1" dirty="0">
                <a:solidFill>
                  <a:srgbClr val="FFFF00"/>
                </a:solidFill>
              </a:rPr>
              <a:t>)</a:t>
            </a:r>
            <a:r>
              <a:rPr lang="zh-TW" altLang="en-US" b="1" dirty="0">
                <a:solidFill>
                  <a:srgbClr val="FFFF00"/>
                </a:solidFill>
              </a:rPr>
              <a:t>前</a:t>
            </a:r>
            <a:r>
              <a:rPr lang="zh-TW" altLang="en-US" dirty="0"/>
              <a:t>繳交</a:t>
            </a:r>
            <a:r>
              <a:rPr lang="zh-TW" altLang="en-US" b="1" dirty="0">
                <a:solidFill>
                  <a:srgbClr val="FFFF00"/>
                </a:solidFill>
              </a:rPr>
              <a:t>家長實習同意書</a:t>
            </a:r>
            <a:r>
              <a:rPr lang="zh-TW" altLang="en-US" dirty="0"/>
              <a:t>，內容須填寫完整，若有特殊狀況請先告知</a:t>
            </a:r>
            <a:r>
              <a:rPr lang="zh-TW" altLang="en-US" dirty="0" smtClean="0"/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需先申請實習發函，呈報學校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家長同意書下載</a:t>
            </a:r>
            <a:r>
              <a:rPr lang="zh-TW" altLang="en-US" b="1" dirty="0"/>
              <a:t>處</a:t>
            </a:r>
            <a:endParaRPr lang="en-US" altLang="zh-TW" b="1" dirty="0" smtClean="0"/>
          </a:p>
          <a:p>
            <a:pPr lvl="1"/>
            <a:r>
              <a:rPr lang="zh-TW" altLang="en-US" sz="2800" dirty="0" smtClean="0">
                <a:solidFill>
                  <a:srgbClr val="FFFF00"/>
                </a:solidFill>
              </a:rPr>
              <a:t>請至各系網頁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pPr marL="537210" lvl="1" indent="0">
              <a:buNone/>
            </a:pPr>
            <a:r>
              <a:rPr lang="zh-TW" alt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</a:rPr>
              <a:t>  上下載所有表格</a:t>
            </a:r>
            <a:endParaRPr lang="zh-TW" sz="2800" dirty="0">
              <a:solidFill>
                <a:srgbClr val="FFFF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實習前應繳交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08" y="3429000"/>
            <a:ext cx="4969223" cy="32417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96136" y="4221088"/>
            <a:ext cx="15121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139952" y="3212976"/>
            <a:ext cx="158417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224136" cy="4025602"/>
          </a:xfrm>
        </p:spPr>
        <p:txBody>
          <a:bodyPr vert="eaVert">
            <a:normAutofit/>
          </a:bodyPr>
          <a:lstStyle/>
          <a:p>
            <a:r>
              <a:rPr lang="zh-TW" altLang="en-US" dirty="0" smtClean="0"/>
              <a:t>家長同意書</a:t>
            </a:r>
            <a:endParaRPr lang="zh-TW" altLang="en-US" dirty="0"/>
          </a:p>
        </p:txBody>
      </p:sp>
      <p:pic>
        <p:nvPicPr>
          <p:cNvPr id="4" name="內容版面配置區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0"/>
            <a:ext cx="594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8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實習中應記得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報到時，請單位主管於</a:t>
            </a:r>
            <a:r>
              <a:rPr lang="zh-TW" altLang="en-US" b="1" dirty="0">
                <a:solidFill>
                  <a:srgbClr val="FFFF00"/>
                </a:solidFill>
              </a:rPr>
              <a:t>實習協議書</a:t>
            </a:r>
            <a:r>
              <a:rPr lang="zh-TW" altLang="en-US" dirty="0"/>
              <a:t>上</a:t>
            </a:r>
            <a:r>
              <a:rPr lang="zh-TW" altLang="en-US" b="1" dirty="0">
                <a:solidFill>
                  <a:srgbClr val="FFFF00"/>
                </a:solidFill>
              </a:rPr>
              <a:t>蓋章</a:t>
            </a:r>
            <a:r>
              <a:rPr lang="en-US" altLang="zh-TW" b="1" dirty="0">
                <a:solidFill>
                  <a:srgbClr val="FFFF00"/>
                </a:solidFill>
              </a:rPr>
              <a:t>(</a:t>
            </a:r>
            <a:r>
              <a:rPr lang="zh-TW" altLang="en-US" b="1" dirty="0">
                <a:solidFill>
                  <a:srgbClr val="FFFF00"/>
                </a:solidFill>
              </a:rPr>
              <a:t>公司章</a:t>
            </a:r>
            <a:r>
              <a:rPr lang="en-US" altLang="zh-TW" b="1" dirty="0">
                <a:solidFill>
                  <a:srgbClr val="FFFF00"/>
                </a:solidFill>
              </a:rPr>
              <a:t>)</a:t>
            </a:r>
            <a:r>
              <a:rPr lang="zh-TW" altLang="en-US" b="1" dirty="0">
                <a:solidFill>
                  <a:srgbClr val="FFFF00"/>
                </a:solidFill>
              </a:rPr>
              <a:t>加主管簽名</a:t>
            </a:r>
            <a:r>
              <a:rPr lang="zh-TW" altLang="en-US" dirty="0"/>
              <a:t>，</a:t>
            </a:r>
            <a:r>
              <a:rPr lang="zh-TW" altLang="en-US" dirty="0" smtClean="0"/>
              <a:t>並陸續填報</a:t>
            </a:r>
            <a:r>
              <a:rPr lang="zh-TW" altLang="en-US" dirty="0"/>
              <a:t>相關資料，開學後一併繳交正本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b="1" dirty="0"/>
              <a:t>實習</a:t>
            </a:r>
            <a:r>
              <a:rPr lang="zh-TW" altLang="en-US" b="1" dirty="0" smtClean="0"/>
              <a:t>協議書下載處</a:t>
            </a:r>
            <a:endParaRPr lang="en-US" altLang="zh-TW" b="1" dirty="0"/>
          </a:p>
          <a:p>
            <a:pPr lvl="1"/>
            <a:r>
              <a:rPr lang="zh-TW" altLang="en-US" sz="2800" dirty="0">
                <a:solidFill>
                  <a:srgbClr val="FFFF00"/>
                </a:solidFill>
              </a:rPr>
              <a:t>請至各系網頁</a:t>
            </a:r>
            <a:endParaRPr lang="en-US" altLang="zh-TW" sz="2800" dirty="0">
              <a:solidFill>
                <a:srgbClr val="FFFF00"/>
              </a:solidFill>
            </a:endParaRPr>
          </a:p>
          <a:p>
            <a:pPr marL="537210" lvl="1" indent="0">
              <a:buNone/>
            </a:pPr>
            <a:r>
              <a:rPr lang="zh-TW" altLang="en-US" sz="2800" dirty="0">
                <a:solidFill>
                  <a:srgbClr val="FFFF00"/>
                </a:solidFill>
              </a:rPr>
              <a:t>   上下載所有表格</a:t>
            </a:r>
            <a:endParaRPr lang="zh-TW" altLang="zh-TW" sz="2800" dirty="0">
              <a:solidFill>
                <a:srgbClr val="FFFF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969223" cy="32417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5936" y="4232641"/>
            <a:ext cx="15121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139952" y="3212976"/>
            <a:ext cx="612068" cy="983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3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224136" cy="4025602"/>
          </a:xfrm>
        </p:spPr>
        <p:txBody>
          <a:bodyPr vert="eaVert">
            <a:normAutofit/>
          </a:bodyPr>
          <a:lstStyle/>
          <a:p>
            <a:r>
              <a:rPr lang="zh-TW" altLang="en-US" dirty="0" smtClean="0"/>
              <a:t>實習協議</a:t>
            </a:r>
            <a:r>
              <a:rPr lang="zh-TW" altLang="en-US" dirty="0"/>
              <a:t>書</a:t>
            </a:r>
          </a:p>
        </p:txBody>
      </p:sp>
      <p:pic>
        <p:nvPicPr>
          <p:cNvPr id="5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-7938"/>
            <a:ext cx="5364163" cy="6865938"/>
          </a:xfrm>
        </p:spPr>
      </p:pic>
      <p:sp>
        <p:nvSpPr>
          <p:cNvPr id="6" name="圓角矩形 5"/>
          <p:cNvSpPr/>
          <p:nvPr/>
        </p:nvSpPr>
        <p:spPr>
          <a:xfrm>
            <a:off x="6018560" y="5949280"/>
            <a:ext cx="1651000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填寫全名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570510" y="5949281"/>
            <a:ext cx="999356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公司章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994373" y="836712"/>
            <a:ext cx="1651000" cy="447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填寫全名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647565" y="5949280"/>
            <a:ext cx="999356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主管</a:t>
            </a:r>
            <a:r>
              <a:rPr lang="zh-TW" altLang="en-US" b="1" dirty="0">
                <a:solidFill>
                  <a:srgbClr val="FF0000"/>
                </a:solidFill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255898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實習中應注意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/>
              <a:t>遵循實習單位工作要求</a:t>
            </a:r>
          </a:p>
          <a:p>
            <a:pPr algn="just"/>
            <a:r>
              <a:rPr lang="zh-TW" altLang="en-US" dirty="0"/>
              <a:t>學習職場工作態度與人際溝通</a:t>
            </a:r>
          </a:p>
          <a:p>
            <a:pPr algn="just"/>
            <a:r>
              <a:rPr lang="zh-TW" altLang="en-US" dirty="0"/>
              <a:t>時數</a:t>
            </a:r>
            <a:r>
              <a:rPr lang="zh-TW" altLang="en-US" dirty="0" smtClean="0"/>
              <a:t>表</a:t>
            </a:r>
            <a:r>
              <a:rPr lang="zh-TW" altLang="en-US" b="1" dirty="0" smtClean="0">
                <a:solidFill>
                  <a:srgbClr val="FFFF00"/>
                </a:solidFill>
              </a:rPr>
              <a:t>單</a:t>
            </a:r>
            <a:r>
              <a:rPr lang="zh-TW" altLang="en-US" b="1" dirty="0">
                <a:solidFill>
                  <a:srgbClr val="FFFF00"/>
                </a:solidFill>
              </a:rPr>
              <a:t>位主管</a:t>
            </a:r>
            <a:r>
              <a:rPr lang="zh-TW" altLang="en-US" b="1" dirty="0" smtClean="0">
                <a:solidFill>
                  <a:srgbClr val="FFFF00"/>
                </a:solidFill>
              </a:rPr>
              <a:t>簽名</a:t>
            </a:r>
            <a:r>
              <a:rPr lang="en-US" altLang="zh-TW" b="1" dirty="0" smtClean="0">
                <a:solidFill>
                  <a:srgbClr val="FFFF00"/>
                </a:solidFill>
              </a:rPr>
              <a:t>+</a:t>
            </a:r>
            <a:r>
              <a:rPr lang="zh-TW" altLang="en-US" b="1" dirty="0" smtClean="0">
                <a:solidFill>
                  <a:srgbClr val="FFFF00"/>
                </a:solidFill>
              </a:rPr>
              <a:t>蓋</a:t>
            </a:r>
            <a:r>
              <a:rPr lang="zh-TW" altLang="en-US" b="1" dirty="0">
                <a:solidFill>
                  <a:srgbClr val="FFFF00"/>
                </a:solidFill>
              </a:rPr>
              <a:t>單位章</a:t>
            </a:r>
          </a:p>
          <a:p>
            <a:pPr algn="just"/>
            <a:r>
              <a:rPr lang="zh-TW" altLang="en-US" b="1" dirty="0" smtClean="0"/>
              <a:t>暑期</a:t>
            </a:r>
            <a:r>
              <a:rPr lang="zh-TW" altLang="en-US" dirty="0" smtClean="0"/>
              <a:t>時間</a:t>
            </a:r>
            <a:r>
              <a:rPr lang="en-US" altLang="zh-TW" dirty="0" smtClean="0"/>
              <a:t>106/06/24-106/09/17【</a:t>
            </a:r>
            <a:r>
              <a:rPr lang="zh-TW" altLang="en-US" dirty="0" smtClean="0"/>
              <a:t>校外實習工作證明書</a:t>
            </a:r>
            <a:r>
              <a:rPr lang="en-US" altLang="zh-TW" dirty="0" smtClean="0"/>
              <a:t>】</a:t>
            </a:r>
          </a:p>
          <a:p>
            <a:pPr algn="just"/>
            <a:r>
              <a:rPr lang="zh-TW" altLang="en-US" dirty="0" smtClean="0"/>
              <a:t>開學之後的時數請填寫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校外實習時數表</a:t>
            </a:r>
            <a:r>
              <a:rPr lang="en-US" altLang="zh-TW" dirty="0" smtClean="0"/>
              <a:t>】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撰寫</a:t>
            </a:r>
            <a:r>
              <a:rPr lang="zh-TW" altLang="en-US" dirty="0"/>
              <a:t>實習報告</a:t>
            </a:r>
          </a:p>
          <a:p>
            <a:pPr algn="just"/>
            <a:r>
              <a:rPr lang="zh-TW" altLang="en-US" b="1" dirty="0"/>
              <a:t>請注意自身安全、交通安全、工作</a:t>
            </a:r>
            <a:r>
              <a:rPr lang="zh-TW" altLang="en-US" b="1" dirty="0" smtClean="0"/>
              <a:t>安全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5523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4818911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54930" cy="4752528"/>
          </a:xfrm>
        </p:spPr>
        <p:txBody>
          <a:bodyPr vert="eaVert">
            <a:normAutofit/>
          </a:bodyPr>
          <a:lstStyle/>
          <a:p>
            <a:r>
              <a:rPr lang="zh-TW" altLang="en-US" dirty="0" smtClean="0"/>
              <a:t>暑期實習</a:t>
            </a:r>
            <a:r>
              <a:rPr lang="zh-TW" altLang="en-US" dirty="0" smtClean="0"/>
              <a:t>工作證明書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808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微軟AR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6C9FD8-5EC2-4BB4-ACC5-FF4A1AD85E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報告進度或狀態簡報</Template>
  <TotalTime>2556</TotalTime>
  <Words>578</Words>
  <Application>Microsoft Office PowerPoint</Application>
  <PresentationFormat>如螢幕大小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Verdana</vt:lpstr>
      <vt:lpstr>Wingdings 2</vt:lpstr>
      <vt:lpstr>神韻</vt:lpstr>
      <vt:lpstr>105學年度(106年)</vt:lpstr>
      <vt:lpstr>實習前應該先…</vt:lpstr>
      <vt:lpstr>PowerPoint 簡報</vt:lpstr>
      <vt:lpstr>實習前應繳交…</vt:lpstr>
      <vt:lpstr>家長同意書</vt:lpstr>
      <vt:lpstr>實習中應記得…</vt:lpstr>
      <vt:lpstr>實習協議書</vt:lpstr>
      <vt:lpstr>實習中應注意…</vt:lpstr>
      <vt:lpstr>暑期實習工作證明書</vt:lpstr>
      <vt:lpstr>實習工作時數表</vt:lpstr>
      <vt:lpstr>實習心得怎麼寫…</vt:lpstr>
      <vt:lpstr>PowerPoint 簡報</vt:lpstr>
      <vt:lpstr>PowerPoint 簡報</vt:lpstr>
      <vt:lpstr>實習心得內文…</vt:lpstr>
      <vt:lpstr>實習結束後…</vt:lpstr>
      <vt:lpstr>其他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104暑期實習說明</dc:title>
  <dc:creator>伊慕慕</dc:creator>
  <cp:keywords/>
  <cp:lastModifiedBy>mcu</cp:lastModifiedBy>
  <cp:revision>45</cp:revision>
  <dcterms:created xsi:type="dcterms:W3CDTF">2016-05-27T09:45:11Z</dcterms:created>
  <dcterms:modified xsi:type="dcterms:W3CDTF">2017-05-15T03:51:55Z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