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jpg" ContentType="image/jp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10"/>
            <a:ext cx="365760" cy="6854825"/>
          </a:xfrm>
          <a:custGeom>
            <a:avLst/>
            <a:gdLst/>
            <a:ahLst/>
            <a:cxnLst/>
            <a:rect l="l" t="t" r="r" b="b"/>
            <a:pathLst>
              <a:path w="365760" h="6854825">
                <a:moveTo>
                  <a:pt x="0" y="6854444"/>
                </a:moveTo>
                <a:lnTo>
                  <a:pt x="365760" y="6854444"/>
                </a:lnTo>
                <a:lnTo>
                  <a:pt x="365760" y="0"/>
                </a:lnTo>
                <a:lnTo>
                  <a:pt x="0" y="0"/>
                </a:lnTo>
                <a:lnTo>
                  <a:pt x="0" y="6854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291871" y="5047393"/>
            <a:ext cx="0" cy="1691639"/>
          </a:xfrm>
          <a:custGeom>
            <a:avLst/>
            <a:gdLst/>
            <a:ahLst/>
            <a:cxnLst/>
            <a:rect l="l" t="t" r="r" b="b"/>
            <a:pathLst>
              <a:path w="0" h="1691640">
                <a:moveTo>
                  <a:pt x="0" y="0"/>
                </a:moveTo>
                <a:lnTo>
                  <a:pt x="0" y="1691640"/>
                </a:lnTo>
              </a:path>
            </a:pathLst>
          </a:custGeom>
          <a:ln w="73152">
            <a:solidFill>
              <a:srgbClr val="EA15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291871" y="4796790"/>
            <a:ext cx="0" cy="228600"/>
          </a:xfrm>
          <a:custGeom>
            <a:avLst/>
            <a:gdLst/>
            <a:ahLst/>
            <a:cxnLst/>
            <a:rect l="l" t="t" r="r" b="b"/>
            <a:pathLst>
              <a:path w="0"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73152">
            <a:solidFill>
              <a:srgbClr val="FDB80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291871" y="4637659"/>
            <a:ext cx="0" cy="137160"/>
          </a:xfrm>
          <a:custGeom>
            <a:avLst/>
            <a:gdLst/>
            <a:ahLst/>
            <a:cxnLst/>
            <a:rect l="l" t="t" r="r" b="b"/>
            <a:pathLst>
              <a:path w="0"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3152">
            <a:solidFill>
              <a:srgbClr val="4E5B6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w="0"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w="0"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w="0"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w="0"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C1EDFF"/>
                </a:solidFill>
                <a:latin typeface="PMingLiU"/>
                <a:cs typeface="PMingLiU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Microsoft JhengHei"/>
                <a:cs typeface="Microsoft JhengHe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C1EDFF"/>
                </a:solidFill>
                <a:latin typeface="PMingLiU"/>
                <a:cs typeface="PMingLiU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C1EDFF"/>
                </a:solidFill>
                <a:latin typeface="PMingLiU"/>
                <a:cs typeface="PMingLiU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10"/>
            <a:ext cx="365760" cy="6854825"/>
          </a:xfrm>
          <a:custGeom>
            <a:avLst/>
            <a:gdLst/>
            <a:ahLst/>
            <a:cxnLst/>
            <a:rect l="l" t="t" r="r" b="b"/>
            <a:pathLst>
              <a:path w="365760" h="6854825">
                <a:moveTo>
                  <a:pt x="0" y="6854444"/>
                </a:moveTo>
                <a:lnTo>
                  <a:pt x="365760" y="6854444"/>
                </a:lnTo>
                <a:lnTo>
                  <a:pt x="365760" y="0"/>
                </a:lnTo>
                <a:lnTo>
                  <a:pt x="0" y="0"/>
                </a:lnTo>
                <a:lnTo>
                  <a:pt x="0" y="68544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95" y="346074"/>
            <a:ext cx="807460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C1EDFF"/>
                </a:solidFill>
                <a:latin typeface="PMingLiU"/>
                <a:cs typeface="PMingLiU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4680" y="1748409"/>
            <a:ext cx="8114639" cy="4365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bg1"/>
                </a:solidFill>
                <a:latin typeface="Microsoft JhengHei"/>
                <a:cs typeface="Microsoft JhengHe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w="0"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w="0"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w="0"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w="0"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91871" y="5047393"/>
            <a:ext cx="0" cy="1691639"/>
          </a:xfrm>
          <a:custGeom>
            <a:avLst/>
            <a:gdLst/>
            <a:ahLst/>
            <a:cxnLst/>
            <a:rect l="l" t="t" r="r" b="b"/>
            <a:pathLst>
              <a:path w="0" h="1691640">
                <a:moveTo>
                  <a:pt x="0" y="0"/>
                </a:moveTo>
                <a:lnTo>
                  <a:pt x="0" y="1691640"/>
                </a:lnTo>
              </a:path>
            </a:pathLst>
          </a:custGeom>
          <a:ln w="73152">
            <a:solidFill>
              <a:srgbClr val="EA15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91871" y="4796790"/>
            <a:ext cx="0" cy="228600"/>
          </a:xfrm>
          <a:custGeom>
            <a:avLst/>
            <a:gdLst/>
            <a:ahLst/>
            <a:cxnLst/>
            <a:rect l="l" t="t" r="r" b="b"/>
            <a:pathLst>
              <a:path w="0"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73152">
            <a:solidFill>
              <a:srgbClr val="FDB80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91871" y="4637659"/>
            <a:ext cx="0" cy="137160"/>
          </a:xfrm>
          <a:custGeom>
            <a:avLst/>
            <a:gdLst/>
            <a:ahLst/>
            <a:cxnLst/>
            <a:rect l="l" t="t" r="r" b="b"/>
            <a:pathLst>
              <a:path w="0"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3152">
            <a:solidFill>
              <a:srgbClr val="4E5B6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7095" y="1235963"/>
            <a:ext cx="8298180" cy="423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06780" y="4079747"/>
            <a:ext cx="5634228" cy="5958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788152" y="4079747"/>
            <a:ext cx="1088136" cy="5958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123432" y="4079747"/>
            <a:ext cx="1972056" cy="5958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342631" y="4079747"/>
            <a:ext cx="1088135" cy="5958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677911" y="4079747"/>
            <a:ext cx="1088136" cy="5958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06780" y="4811267"/>
            <a:ext cx="1757172" cy="5958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11095" y="4811267"/>
            <a:ext cx="1088136" cy="5958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246376" y="4811267"/>
            <a:ext cx="6853428" cy="5958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346947" y="4811267"/>
            <a:ext cx="797051" cy="5958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271142" y="3472053"/>
            <a:ext cx="7466330" cy="14890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R="660400">
              <a:lnSpc>
                <a:spcPct val="100000"/>
              </a:lnSpc>
              <a:spcBef>
                <a:spcPts val="100"/>
              </a:spcBef>
            </a:pPr>
            <a:r>
              <a:rPr dirty="0" sz="4800" b="1">
                <a:latin typeface="Microsoft JhengHei"/>
                <a:cs typeface="Microsoft JhengHei"/>
              </a:rPr>
              <a:t>觀</a:t>
            </a:r>
            <a:r>
              <a:rPr dirty="0" sz="4800" spc="15" b="1">
                <a:latin typeface="Microsoft JhengHei"/>
                <a:cs typeface="Microsoft JhengHei"/>
              </a:rPr>
              <a:t>光</a:t>
            </a:r>
            <a:r>
              <a:rPr dirty="0" sz="4800" b="1">
                <a:latin typeface="Microsoft JhengHei"/>
                <a:cs typeface="Microsoft JhengHei"/>
              </a:rPr>
              <a:t>學院學生實</a:t>
            </a:r>
            <a:r>
              <a:rPr dirty="0" sz="4800" spc="20" b="1">
                <a:latin typeface="Microsoft JhengHei"/>
                <a:cs typeface="Microsoft JhengHei"/>
              </a:rPr>
              <a:t>習</a:t>
            </a:r>
            <a:r>
              <a:rPr dirty="0" sz="4800" b="1">
                <a:latin typeface="Consolas"/>
                <a:cs typeface="Consolas"/>
              </a:rPr>
              <a:t>(</a:t>
            </a:r>
            <a:r>
              <a:rPr dirty="0" sz="4800" b="1">
                <a:latin typeface="Microsoft JhengHei"/>
                <a:cs typeface="Microsoft JhengHei"/>
              </a:rPr>
              <a:t>校內</a:t>
            </a:r>
            <a:r>
              <a:rPr dirty="0" sz="4800" b="1">
                <a:latin typeface="Consolas"/>
                <a:cs typeface="Consolas"/>
              </a:rPr>
              <a:t>)</a:t>
            </a:r>
            <a:endParaRPr sz="4800">
              <a:latin typeface="Consolas"/>
              <a:cs typeface="Consolas"/>
            </a:endParaRPr>
          </a:p>
          <a:p>
            <a:pPr algn="ctr" marL="1003935">
              <a:lnSpc>
                <a:spcPct val="100000"/>
              </a:lnSpc>
            </a:pPr>
            <a:r>
              <a:rPr dirty="0" sz="4800" spc="-5" b="1">
                <a:latin typeface="Consolas"/>
                <a:cs typeface="Consolas"/>
              </a:rPr>
              <a:t>-</a:t>
            </a:r>
            <a:r>
              <a:rPr dirty="0" sz="4800" b="1">
                <a:latin typeface="Microsoft JhengHei"/>
                <a:cs typeface="Microsoft JhengHei"/>
              </a:rPr>
              <a:t>書</a:t>
            </a:r>
            <a:r>
              <a:rPr dirty="0" sz="4800" spc="10" b="1">
                <a:latin typeface="Microsoft JhengHei"/>
                <a:cs typeface="Microsoft JhengHei"/>
              </a:rPr>
              <a:t>面</a:t>
            </a:r>
            <a:r>
              <a:rPr dirty="0" sz="4800" b="1">
                <a:latin typeface="Microsoft JhengHei"/>
                <a:cs typeface="Microsoft JhengHei"/>
              </a:rPr>
              <a:t>實習心得報告說明</a:t>
            </a:r>
            <a:endParaRPr sz="48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19124"/>
            <a:ext cx="398780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5"/>
              <a:t>實習心得報告說明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798320" y="2269744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 h="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18287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62024" y="1794128"/>
            <a:ext cx="7327900" cy="33166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3000">
                <a:solidFill>
                  <a:srgbClr val="FFFFFF"/>
                </a:solidFill>
                <a:latin typeface="PMingLiU"/>
                <a:cs typeface="PMingLiU"/>
              </a:rPr>
              <a:t>依實習實施細則</a:t>
            </a:r>
            <a:endParaRPr sz="3000">
              <a:latin typeface="PMingLiU"/>
              <a:cs typeface="PMingLiU"/>
            </a:endParaRPr>
          </a:p>
          <a:p>
            <a:pPr marL="354965">
              <a:lnSpc>
                <a:spcPct val="100000"/>
              </a:lnSpc>
            </a:pPr>
            <a:r>
              <a:rPr dirty="0" u="heavy" sz="300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(</a:t>
            </a:r>
            <a:r>
              <a:rPr dirty="0" u="heavy" sz="300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MingLiU"/>
                <a:cs typeface="PMingLiU"/>
              </a:rPr>
              <a:t>參照</a:t>
            </a:r>
            <a:r>
              <a:rPr dirty="0" u="heavy" sz="3000" spc="-2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2011</a:t>
            </a:r>
            <a:r>
              <a:rPr dirty="0" u="heavy" sz="3000" spc="-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PMingLiU"/>
                <a:cs typeface="PMingLiU"/>
              </a:rPr>
              <a:t>觀光人手冊</a:t>
            </a:r>
            <a:r>
              <a:rPr dirty="0" u="heavy" sz="3000" spc="-8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rbel"/>
                <a:cs typeface="Corbel"/>
              </a:rPr>
              <a:t>P.52~P.55)</a:t>
            </a:r>
            <a:endParaRPr sz="3000">
              <a:latin typeface="Corbel"/>
              <a:cs typeface="Corbel"/>
            </a:endParaRPr>
          </a:p>
          <a:p>
            <a:pPr marL="354965" marR="5080">
              <a:lnSpc>
                <a:spcPct val="100000"/>
              </a:lnSpc>
            </a:pPr>
            <a:r>
              <a:rPr dirty="0" sz="3000">
                <a:solidFill>
                  <a:srgbClr val="FFFFFF"/>
                </a:solidFill>
                <a:latin typeface="PMingLiU"/>
                <a:cs typeface="PMingLiU"/>
              </a:rPr>
              <a:t>學生校內實習於一年級上學期</a:t>
            </a:r>
            <a:r>
              <a:rPr dirty="0" sz="3000" spc="5">
                <a:solidFill>
                  <a:srgbClr val="FFFFFF"/>
                </a:solidFill>
                <a:latin typeface="PMingLiU"/>
                <a:cs typeface="PMingLiU"/>
              </a:rPr>
              <a:t>起</a:t>
            </a:r>
            <a:r>
              <a:rPr dirty="0" sz="300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dirty="0" sz="3000">
                <a:solidFill>
                  <a:srgbClr val="FFFFFF"/>
                </a:solidFill>
                <a:latin typeface="PMingLiU"/>
                <a:cs typeface="PMingLiU"/>
              </a:rPr>
              <a:t>一年級下 學期暑假結束前</a:t>
            </a:r>
            <a:r>
              <a:rPr dirty="0" sz="3000">
                <a:solidFill>
                  <a:srgbClr val="FFFFFF"/>
                </a:solidFill>
                <a:latin typeface="Corbel"/>
                <a:cs typeface="Corbel"/>
              </a:rPr>
              <a:t>,</a:t>
            </a:r>
            <a:r>
              <a:rPr dirty="0" sz="3000">
                <a:solidFill>
                  <a:srgbClr val="FFFFFF"/>
                </a:solidFill>
                <a:latin typeface="PMingLiU"/>
                <a:cs typeface="PMingLiU"/>
              </a:rPr>
              <a:t>應完成校內實</a:t>
            </a:r>
            <a:r>
              <a:rPr dirty="0" sz="3000" spc="5">
                <a:solidFill>
                  <a:srgbClr val="FFFFFF"/>
                </a:solidFill>
                <a:latin typeface="PMingLiU"/>
                <a:cs typeface="PMingLiU"/>
              </a:rPr>
              <a:t>習</a:t>
            </a:r>
            <a:r>
              <a:rPr dirty="0" sz="3000" spc="-5">
                <a:solidFill>
                  <a:srgbClr val="FFFFFF"/>
                </a:solidFill>
                <a:latin typeface="Corbel"/>
                <a:cs typeface="Corbel"/>
              </a:rPr>
              <a:t>30</a:t>
            </a:r>
            <a:r>
              <a:rPr dirty="0" sz="3000">
                <a:solidFill>
                  <a:srgbClr val="FFFFFF"/>
                </a:solidFill>
                <a:latin typeface="PMingLiU"/>
                <a:cs typeface="PMingLiU"/>
              </a:rPr>
              <a:t>小時。</a:t>
            </a:r>
            <a:endParaRPr sz="3000">
              <a:latin typeface="PMingLiU"/>
              <a:cs typeface="PMingLiU"/>
            </a:endParaRPr>
          </a:p>
          <a:p>
            <a:pPr algn="just" marL="354965" marR="41910" indent="-342900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</a:tabLst>
            </a:pPr>
            <a:r>
              <a:rPr dirty="0" sz="3000" spc="-5">
                <a:solidFill>
                  <a:srgbClr val="FFFFFF"/>
                </a:solidFill>
                <a:latin typeface="PMingLiU"/>
                <a:cs typeface="PMingLiU"/>
              </a:rPr>
              <a:t>校內實</a:t>
            </a:r>
            <a:r>
              <a:rPr dirty="0" sz="3000">
                <a:solidFill>
                  <a:srgbClr val="FFFFFF"/>
                </a:solidFill>
                <a:latin typeface="PMingLiU"/>
                <a:cs typeface="PMingLiU"/>
              </a:rPr>
              <a:t>習</a:t>
            </a:r>
            <a:r>
              <a:rPr dirty="0" sz="3000" spc="-5">
                <a:solidFill>
                  <a:srgbClr val="FFFFFF"/>
                </a:solidFill>
                <a:latin typeface="Corbel"/>
                <a:cs typeface="Corbel"/>
              </a:rPr>
              <a:t>30</a:t>
            </a:r>
            <a:r>
              <a:rPr dirty="0" sz="3000" spc="-5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3000" spc="-5">
                <a:solidFill>
                  <a:srgbClr val="FFFFFF"/>
                </a:solidFill>
                <a:latin typeface="PMingLiU"/>
                <a:cs typeface="PMingLiU"/>
              </a:rPr>
              <a:t>小時應於一年級暑期結束前完 </a:t>
            </a:r>
            <a:r>
              <a:rPr dirty="0" sz="3000">
                <a:solidFill>
                  <a:srgbClr val="FFFFFF"/>
                </a:solidFill>
                <a:latin typeface="PMingLiU"/>
                <a:cs typeface="PMingLiU"/>
              </a:rPr>
              <a:t>成，逾期未完成者，實習時數延長</a:t>
            </a:r>
            <a:r>
              <a:rPr dirty="0" sz="3000" spc="5">
                <a:solidFill>
                  <a:srgbClr val="FFFFFF"/>
                </a:solidFill>
                <a:latin typeface="PMingLiU"/>
                <a:cs typeface="PMingLiU"/>
              </a:rPr>
              <a:t>至</a:t>
            </a:r>
            <a:r>
              <a:rPr dirty="0" sz="3000" spc="-5">
                <a:solidFill>
                  <a:srgbClr val="FFFFFF"/>
                </a:solidFill>
                <a:latin typeface="Corbel"/>
                <a:cs typeface="Corbel"/>
              </a:rPr>
              <a:t>45</a:t>
            </a:r>
            <a:r>
              <a:rPr dirty="0" sz="3000">
                <a:solidFill>
                  <a:srgbClr val="FFFFFF"/>
                </a:solidFill>
                <a:latin typeface="PMingLiU"/>
                <a:cs typeface="PMingLiU"/>
              </a:rPr>
              <a:t>小 時</a:t>
            </a:r>
            <a:r>
              <a:rPr dirty="0" sz="300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dirty="0" sz="3000">
                <a:solidFill>
                  <a:srgbClr val="FFFFFF"/>
                </a:solidFill>
                <a:latin typeface="PMingLiU"/>
                <a:cs typeface="PMingLiU"/>
              </a:rPr>
              <a:t>重新計算各</a:t>
            </a:r>
            <a:r>
              <a:rPr dirty="0" sz="3000" spc="-5">
                <a:solidFill>
                  <a:srgbClr val="FFFFFF"/>
                </a:solidFill>
                <a:latin typeface="Corbel"/>
                <a:cs typeface="Corbel"/>
              </a:rPr>
              <a:t>15</a:t>
            </a:r>
            <a:r>
              <a:rPr dirty="0" sz="3000">
                <a:solidFill>
                  <a:srgbClr val="FFFFFF"/>
                </a:solidFill>
                <a:latin typeface="PMingLiU"/>
                <a:cs typeface="PMingLiU"/>
              </a:rPr>
              <a:t>小時</a:t>
            </a:r>
            <a:r>
              <a:rPr dirty="0" sz="3000">
                <a:solidFill>
                  <a:srgbClr val="FFFFFF"/>
                </a:solidFill>
                <a:latin typeface="Corbel"/>
                <a:cs typeface="Corbel"/>
              </a:rPr>
              <a:t>)</a:t>
            </a:r>
            <a:r>
              <a:rPr dirty="0" sz="3000">
                <a:solidFill>
                  <a:srgbClr val="FFFFFF"/>
                </a:solidFill>
                <a:latin typeface="PMingLiU"/>
                <a:cs typeface="PMingLiU"/>
              </a:rPr>
              <a:t>以為儆誡。</a:t>
            </a:r>
            <a:endParaRPr sz="300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19124"/>
            <a:ext cx="398780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5"/>
              <a:t>實習心得報告說明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062024" y="1794128"/>
            <a:ext cx="7607300" cy="2769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3000">
                <a:solidFill>
                  <a:srgbClr val="FFFFFF"/>
                </a:solidFill>
                <a:latin typeface="PMingLiU"/>
                <a:cs typeface="PMingLiU"/>
              </a:rPr>
              <a:t>學生應於實習期滿後，撰</a:t>
            </a:r>
            <a:r>
              <a:rPr dirty="0" sz="3000" spc="5">
                <a:solidFill>
                  <a:srgbClr val="FFFFFF"/>
                </a:solidFill>
                <a:latin typeface="PMingLiU"/>
                <a:cs typeface="PMingLiU"/>
              </a:rPr>
              <a:t>寫</a:t>
            </a:r>
            <a:r>
              <a:rPr dirty="0" sz="3000" spc="-25">
                <a:solidFill>
                  <a:srgbClr val="FFFFFF"/>
                </a:solidFill>
                <a:latin typeface="Corbel"/>
                <a:cs typeface="Corbel"/>
              </a:rPr>
              <a:t>1500</a:t>
            </a:r>
            <a:r>
              <a:rPr dirty="0" sz="3000">
                <a:solidFill>
                  <a:srgbClr val="FFFFFF"/>
                </a:solidFill>
                <a:latin typeface="PMingLiU"/>
                <a:cs typeface="PMingLiU"/>
              </a:rPr>
              <a:t>字以上的 </a:t>
            </a:r>
            <a:r>
              <a:rPr dirty="0" sz="3000" spc="-5">
                <a:solidFill>
                  <a:srgbClr val="FFFFFF"/>
                </a:solidFill>
                <a:latin typeface="PMingLiU"/>
                <a:cs typeface="PMingLiU"/>
              </a:rPr>
              <a:t>實習心得報告如附件八以及附</a:t>
            </a:r>
            <a:r>
              <a:rPr dirty="0" sz="3000">
                <a:solidFill>
                  <a:srgbClr val="FFFFFF"/>
                </a:solidFill>
                <a:latin typeface="PMingLiU"/>
                <a:cs typeface="PMingLiU"/>
              </a:rPr>
              <a:t>上</a:t>
            </a:r>
            <a:r>
              <a:rPr dirty="0" sz="3000" spc="-5">
                <a:solidFill>
                  <a:srgbClr val="FFFFFF"/>
                </a:solidFill>
                <a:latin typeface="Corbel"/>
                <a:cs typeface="Corbel"/>
              </a:rPr>
              <a:t>15</a:t>
            </a:r>
            <a:r>
              <a:rPr dirty="0" sz="3000" spc="-5">
                <a:solidFill>
                  <a:srgbClr val="FFFFFF"/>
                </a:solidFill>
                <a:latin typeface="PMingLiU"/>
                <a:cs typeface="PMingLiU"/>
              </a:rPr>
              <a:t>張彩色 </a:t>
            </a:r>
            <a:r>
              <a:rPr dirty="0" sz="3000">
                <a:solidFill>
                  <a:srgbClr val="FFFFFF"/>
                </a:solidFill>
                <a:latin typeface="PMingLiU"/>
                <a:cs typeface="PMingLiU"/>
              </a:rPr>
              <a:t>照片（各領域的實習地點五張）和電子檔， 於規定期限內繳交，由實實務運作訓練課 </a:t>
            </a:r>
            <a:r>
              <a:rPr dirty="0" sz="3000" spc="-5">
                <a:solidFill>
                  <a:srgbClr val="FFFFFF"/>
                </a:solidFill>
                <a:latin typeface="PMingLiU"/>
                <a:cs typeface="PMingLiU"/>
              </a:rPr>
              <a:t>程之任課老師評分並由系主任及院長核閱， </a:t>
            </a:r>
            <a:r>
              <a:rPr dirty="0" sz="3000" spc="5" b="1">
                <a:solidFill>
                  <a:srgbClr val="FFFFFF"/>
                </a:solidFill>
                <a:latin typeface="Microsoft JhengHei"/>
                <a:cs typeface="Microsoft JhengHei"/>
              </a:rPr>
              <a:t>未於規</a:t>
            </a:r>
            <a:r>
              <a:rPr dirty="0" sz="3000" b="1">
                <a:solidFill>
                  <a:srgbClr val="FFFFFF"/>
                </a:solidFill>
                <a:latin typeface="Microsoft JhengHei"/>
                <a:cs typeface="Microsoft JhengHei"/>
              </a:rPr>
              <a:t>定期限內繳</a:t>
            </a:r>
            <a:r>
              <a:rPr dirty="0" sz="3000" spc="10" b="1">
                <a:solidFill>
                  <a:srgbClr val="FFFFFF"/>
                </a:solidFill>
                <a:latin typeface="Microsoft JhengHei"/>
                <a:cs typeface="Microsoft JhengHei"/>
              </a:rPr>
              <a:t>交</a:t>
            </a:r>
            <a:r>
              <a:rPr dirty="0" sz="3000">
                <a:solidFill>
                  <a:srgbClr val="FFFFFF"/>
                </a:solidFill>
                <a:latin typeface="PMingLiU"/>
                <a:cs typeface="PMingLiU"/>
              </a:rPr>
              <a:t>，視同未實習。</a:t>
            </a:r>
            <a:endParaRPr sz="300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19124"/>
            <a:ext cx="497840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5"/>
              <a:t>實習心得報告內容說明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04519" y="1265072"/>
            <a:ext cx="7745730" cy="5431155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9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dirty="0" sz="2800" spc="-5">
                <a:solidFill>
                  <a:srgbClr val="FFFFFF"/>
                </a:solidFill>
                <a:latin typeface="PMingLiU"/>
                <a:cs typeface="PMingLiU"/>
              </a:rPr>
              <a:t>格</a:t>
            </a:r>
            <a:r>
              <a:rPr dirty="0" sz="2800" spc="-10">
                <a:solidFill>
                  <a:srgbClr val="FFFFFF"/>
                </a:solidFill>
                <a:latin typeface="PMingLiU"/>
                <a:cs typeface="PMingLiU"/>
              </a:rPr>
              <a:t>式</a:t>
            </a:r>
            <a:r>
              <a:rPr dirty="0" sz="2800" spc="-5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dirty="0" sz="2800" spc="-5">
                <a:solidFill>
                  <a:srgbClr val="FFFFFF"/>
                </a:solidFill>
                <a:latin typeface="PMingLiU"/>
                <a:cs typeface="PMingLiU"/>
              </a:rPr>
              <a:t>參照</a:t>
            </a:r>
            <a:r>
              <a:rPr dirty="0" sz="2800" spc="-20">
                <a:solidFill>
                  <a:srgbClr val="FFFFFF"/>
                </a:solidFill>
                <a:latin typeface="Corbel"/>
                <a:cs typeface="Corbel"/>
              </a:rPr>
              <a:t>2011</a:t>
            </a:r>
            <a:r>
              <a:rPr dirty="0" sz="2800" spc="-5">
                <a:solidFill>
                  <a:srgbClr val="FFFFFF"/>
                </a:solidFill>
                <a:latin typeface="PMingLiU"/>
                <a:cs typeface="PMingLiU"/>
              </a:rPr>
              <a:t>觀光人手冊</a:t>
            </a:r>
            <a:r>
              <a:rPr dirty="0" sz="2800" spc="-85">
                <a:solidFill>
                  <a:srgbClr val="FFFFFF"/>
                </a:solidFill>
                <a:latin typeface="Corbel"/>
                <a:cs typeface="Corbel"/>
              </a:rPr>
              <a:t>P.72)</a:t>
            </a:r>
            <a:endParaRPr sz="2800">
              <a:latin typeface="Corbel"/>
              <a:cs typeface="Corbel"/>
            </a:endParaRPr>
          </a:p>
          <a:p>
            <a:pPr marL="355600" indent="-343535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dirty="0" sz="2800" spc="-10">
                <a:solidFill>
                  <a:srgbClr val="FFFFFF"/>
                </a:solidFill>
                <a:latin typeface="PMingLiU"/>
                <a:cs typeface="PMingLiU"/>
              </a:rPr>
              <a:t>一</a:t>
            </a:r>
            <a:r>
              <a:rPr dirty="0" sz="2800" spc="-5">
                <a:solidFill>
                  <a:srgbClr val="FFFFFF"/>
                </a:solidFill>
                <a:latin typeface="PMingLiU"/>
                <a:cs typeface="PMingLiU"/>
              </a:rPr>
              <a:t>律使用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Microsoft</a:t>
            </a:r>
            <a:r>
              <a:rPr dirty="0" sz="2800" spc="-114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35">
                <a:solidFill>
                  <a:srgbClr val="FFFFFF"/>
                </a:solidFill>
                <a:latin typeface="Corbel"/>
                <a:cs typeface="Corbel"/>
              </a:rPr>
              <a:t>Word</a:t>
            </a:r>
            <a:endParaRPr sz="2800">
              <a:latin typeface="Corbel"/>
              <a:cs typeface="Corbel"/>
            </a:endParaRPr>
          </a:p>
          <a:p>
            <a:pPr marL="355600">
              <a:lnSpc>
                <a:spcPct val="100000"/>
              </a:lnSpc>
            </a:pPr>
            <a:r>
              <a:rPr dirty="0" sz="2800" spc="-5">
                <a:solidFill>
                  <a:srgbClr val="FFFFFF"/>
                </a:solidFill>
                <a:latin typeface="PMingLiU"/>
                <a:cs typeface="PMingLiU"/>
              </a:rPr>
              <a:t>書</a:t>
            </a:r>
            <a:r>
              <a:rPr dirty="0" sz="2800" spc="-10">
                <a:solidFill>
                  <a:srgbClr val="FFFFFF"/>
                </a:solidFill>
                <a:latin typeface="PMingLiU"/>
                <a:cs typeface="PMingLiU"/>
              </a:rPr>
              <a:t>面</a:t>
            </a:r>
            <a:r>
              <a:rPr dirty="0" sz="2800" spc="-5">
                <a:solidFill>
                  <a:srgbClr val="FFFFFF"/>
                </a:solidFill>
                <a:latin typeface="PMingLiU"/>
                <a:cs typeface="PMingLiU"/>
              </a:rPr>
              <a:t>報告及光碟片一併繳</a:t>
            </a:r>
            <a:r>
              <a:rPr dirty="0" sz="2800">
                <a:solidFill>
                  <a:srgbClr val="FFFFFF"/>
                </a:solidFill>
                <a:latin typeface="PMingLiU"/>
                <a:cs typeface="PMingLiU"/>
              </a:rPr>
              <a:t>交</a:t>
            </a:r>
            <a:r>
              <a:rPr dirty="0" sz="2800" spc="-5">
                <a:solidFill>
                  <a:srgbClr val="FFFFFF"/>
                </a:solidFill>
                <a:latin typeface="PMingLiU"/>
                <a:cs typeface="PMingLiU"/>
              </a:rPr>
              <a:t>。</a:t>
            </a:r>
            <a:endParaRPr sz="2800">
              <a:latin typeface="PMingLiU"/>
              <a:cs typeface="PMingLiU"/>
            </a:endParaRPr>
          </a:p>
          <a:p>
            <a:pPr marL="355600" indent="-343535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dirty="0" sz="2800" spc="-5">
                <a:solidFill>
                  <a:srgbClr val="FFFFFF"/>
                </a:solidFill>
                <a:latin typeface="PMingLiU"/>
                <a:cs typeface="PMingLiU"/>
              </a:rPr>
              <a:t>其</a:t>
            </a:r>
            <a:r>
              <a:rPr dirty="0" sz="2800" spc="-10">
                <a:solidFill>
                  <a:srgbClr val="FFFFFF"/>
                </a:solidFill>
                <a:latin typeface="PMingLiU"/>
                <a:cs typeface="PMingLiU"/>
              </a:rPr>
              <a:t>他</a:t>
            </a:r>
            <a:r>
              <a:rPr dirty="0" sz="2800" spc="-5">
                <a:solidFill>
                  <a:srgbClr val="FFFFFF"/>
                </a:solidFill>
                <a:latin typeface="PMingLiU"/>
                <a:cs typeface="PMingLiU"/>
              </a:rPr>
              <a:t>格式</a:t>
            </a:r>
            <a:r>
              <a:rPr dirty="0" sz="2800" spc="-5">
                <a:solidFill>
                  <a:srgbClr val="FFFFFF"/>
                </a:solidFill>
                <a:latin typeface="Corbel"/>
                <a:cs typeface="Corbel"/>
              </a:rPr>
              <a:t>:</a:t>
            </a:r>
            <a:endParaRPr sz="2800">
              <a:latin typeface="Corbel"/>
              <a:cs typeface="Corbel"/>
            </a:endParaRPr>
          </a:p>
          <a:p>
            <a:pPr marL="355600" indent="-343535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dirty="0" sz="2800" spc="-10">
                <a:solidFill>
                  <a:srgbClr val="FFFFFF"/>
                </a:solidFill>
                <a:latin typeface="PMingLiU"/>
                <a:cs typeface="PMingLiU"/>
              </a:rPr>
              <a:t>字體：標楷體。字型</a:t>
            </a:r>
            <a:r>
              <a:rPr dirty="0" sz="2800" spc="-5">
                <a:solidFill>
                  <a:srgbClr val="FFFFFF"/>
                </a:solidFill>
                <a:latin typeface="PMingLiU"/>
                <a:cs typeface="PMingLiU"/>
              </a:rPr>
              <a:t>：</a:t>
            </a:r>
            <a:r>
              <a:rPr dirty="0" sz="2800" spc="-5" b="1">
                <a:solidFill>
                  <a:srgbClr val="FFFFFF"/>
                </a:solidFill>
                <a:latin typeface="Corbel"/>
                <a:cs typeface="Corbel"/>
              </a:rPr>
              <a:t>14</a:t>
            </a:r>
            <a:r>
              <a:rPr dirty="0" sz="2800" spc="35" b="1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Microsoft JhengHei"/>
                <a:cs typeface="Microsoft JhengHei"/>
              </a:rPr>
              <a:t>點</a:t>
            </a:r>
            <a:r>
              <a:rPr dirty="0" sz="2800" spc="-5">
                <a:solidFill>
                  <a:srgbClr val="FFFFFF"/>
                </a:solidFill>
                <a:latin typeface="PMingLiU"/>
                <a:cs typeface="PMingLiU"/>
              </a:rPr>
              <a:t>。</a:t>
            </a:r>
            <a:endParaRPr sz="2800">
              <a:latin typeface="PMingLiU"/>
              <a:cs typeface="PMingLiU"/>
            </a:endParaRPr>
          </a:p>
          <a:p>
            <a:pPr marL="355600">
              <a:lnSpc>
                <a:spcPct val="100000"/>
              </a:lnSpc>
            </a:pPr>
            <a:r>
              <a:rPr dirty="0" sz="2800" spc="-10">
                <a:solidFill>
                  <a:srgbClr val="FFFFFF"/>
                </a:solidFill>
                <a:latin typeface="PMingLiU"/>
                <a:cs typeface="PMingLiU"/>
              </a:rPr>
              <a:t>頁</a:t>
            </a:r>
            <a:r>
              <a:rPr dirty="0" sz="2800" spc="-5">
                <a:solidFill>
                  <a:srgbClr val="FFFFFF"/>
                </a:solidFill>
                <a:latin typeface="PMingLiU"/>
                <a:cs typeface="PMingLiU"/>
              </a:rPr>
              <a:t>數：</a:t>
            </a:r>
            <a:r>
              <a:rPr dirty="0" sz="2800" spc="-5">
                <a:solidFill>
                  <a:srgbClr val="FFFFFF"/>
                </a:solidFill>
                <a:latin typeface="Corbel"/>
                <a:cs typeface="Corbel"/>
              </a:rPr>
              <a:t>10</a:t>
            </a:r>
            <a:r>
              <a:rPr dirty="0" sz="2800" spc="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PMingLiU"/>
                <a:cs typeface="PMingLiU"/>
              </a:rPr>
              <a:t>頁以上，並於頁尾加頁</a:t>
            </a:r>
            <a:r>
              <a:rPr dirty="0" sz="2800">
                <a:solidFill>
                  <a:srgbClr val="FFFFFF"/>
                </a:solidFill>
                <a:latin typeface="PMingLiU"/>
                <a:cs typeface="PMingLiU"/>
              </a:rPr>
              <a:t>碼</a:t>
            </a:r>
            <a:r>
              <a:rPr dirty="0" sz="2800" spc="-5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dirty="0" sz="2800" spc="-5">
                <a:solidFill>
                  <a:srgbClr val="FFFFFF"/>
                </a:solidFill>
                <a:latin typeface="PMingLiU"/>
                <a:cs typeface="PMingLiU"/>
              </a:rPr>
              <a:t>置中</a:t>
            </a:r>
            <a:r>
              <a:rPr dirty="0" sz="2800" spc="-5">
                <a:solidFill>
                  <a:srgbClr val="FFFFFF"/>
                </a:solidFill>
                <a:latin typeface="Corbel"/>
                <a:cs typeface="Corbel"/>
              </a:rPr>
              <a:t>)</a:t>
            </a:r>
            <a:r>
              <a:rPr dirty="0" sz="2800" spc="-5">
                <a:solidFill>
                  <a:srgbClr val="FFFFFF"/>
                </a:solidFill>
                <a:latin typeface="PMingLiU"/>
                <a:cs typeface="PMingLiU"/>
              </a:rPr>
              <a:t>，</a:t>
            </a:r>
            <a:endParaRPr sz="2800">
              <a:latin typeface="PMingLiU"/>
              <a:cs typeface="PMingLiU"/>
            </a:endParaRPr>
          </a:p>
          <a:p>
            <a:pPr marL="355600" indent="-343535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dirty="0" sz="2800" spc="5" b="1">
                <a:solidFill>
                  <a:srgbClr val="FFFFFF"/>
                </a:solidFill>
                <a:latin typeface="Microsoft JhengHei"/>
                <a:cs typeface="Microsoft JhengHei"/>
              </a:rPr>
              <a:t>封面不加頁</a:t>
            </a:r>
            <a:r>
              <a:rPr dirty="0" sz="2800" spc="-5" b="1">
                <a:solidFill>
                  <a:srgbClr val="FFFFFF"/>
                </a:solidFill>
                <a:latin typeface="Microsoft JhengHei"/>
                <a:cs typeface="Microsoft JhengHei"/>
              </a:rPr>
              <a:t>碼</a:t>
            </a:r>
            <a:r>
              <a:rPr dirty="0" sz="2800" spc="-5">
                <a:solidFill>
                  <a:srgbClr val="FFFFFF"/>
                </a:solidFill>
                <a:latin typeface="PMingLiU"/>
                <a:cs typeface="PMingLiU"/>
              </a:rPr>
              <a:t>。</a:t>
            </a:r>
            <a:endParaRPr sz="2800">
              <a:latin typeface="PMingLiU"/>
              <a:cs typeface="PMingLiU"/>
            </a:endParaRPr>
          </a:p>
          <a:p>
            <a:pPr marL="355600" indent="-343535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dirty="0" sz="2800" spc="-10">
                <a:solidFill>
                  <a:srgbClr val="FFFFFF"/>
                </a:solidFill>
                <a:latin typeface="PMingLiU"/>
                <a:cs typeface="PMingLiU"/>
              </a:rPr>
              <a:t>版面設定</a:t>
            </a:r>
            <a:r>
              <a:rPr dirty="0" sz="2800" spc="-5">
                <a:solidFill>
                  <a:srgbClr val="FFFFFF"/>
                </a:solidFill>
                <a:latin typeface="PMingLiU"/>
                <a:cs typeface="PMingLiU"/>
              </a:rPr>
              <a:t>：</a:t>
            </a:r>
            <a:endParaRPr sz="2800">
              <a:latin typeface="PMingLiU"/>
              <a:cs typeface="PMingLiU"/>
            </a:endParaRPr>
          </a:p>
          <a:p>
            <a:pPr marL="355600">
              <a:lnSpc>
                <a:spcPct val="100000"/>
              </a:lnSpc>
            </a:pPr>
            <a:r>
              <a:rPr dirty="0" sz="2800" spc="-5">
                <a:solidFill>
                  <a:srgbClr val="FFFFFF"/>
                </a:solidFill>
                <a:latin typeface="PMingLiU"/>
                <a:cs typeface="PMingLiU"/>
              </a:rPr>
              <a:t>邊</a:t>
            </a:r>
            <a:r>
              <a:rPr dirty="0" sz="2800" spc="-10">
                <a:solidFill>
                  <a:srgbClr val="FFFFFF"/>
                </a:solidFill>
                <a:latin typeface="PMingLiU"/>
                <a:cs typeface="PMingLiU"/>
              </a:rPr>
              <a:t>界</a:t>
            </a:r>
            <a:r>
              <a:rPr dirty="0" sz="2800" spc="-5">
                <a:solidFill>
                  <a:srgbClr val="FFFFFF"/>
                </a:solidFill>
                <a:latin typeface="PMingLiU"/>
                <a:cs typeface="PMingLiU"/>
              </a:rPr>
              <a:t>上</a:t>
            </a:r>
            <a:r>
              <a:rPr dirty="0" sz="2800" spc="-5">
                <a:solidFill>
                  <a:srgbClr val="FFFFFF"/>
                </a:solidFill>
                <a:latin typeface="Corbel"/>
                <a:cs typeface="Corbel"/>
              </a:rPr>
              <a:t>2.54cm</a:t>
            </a:r>
            <a:r>
              <a:rPr dirty="0" sz="2800" spc="-5">
                <a:solidFill>
                  <a:srgbClr val="FFFFFF"/>
                </a:solidFill>
                <a:latin typeface="PMingLiU"/>
                <a:cs typeface="PMingLiU"/>
              </a:rPr>
              <a:t>，下</a:t>
            </a:r>
            <a:r>
              <a:rPr dirty="0" sz="2800" spc="-5">
                <a:solidFill>
                  <a:srgbClr val="FFFFFF"/>
                </a:solidFill>
                <a:latin typeface="Corbel"/>
                <a:cs typeface="Corbel"/>
              </a:rPr>
              <a:t>2.54cm</a:t>
            </a:r>
            <a:r>
              <a:rPr dirty="0" sz="2800" spc="-5">
                <a:solidFill>
                  <a:srgbClr val="FFFFFF"/>
                </a:solidFill>
                <a:latin typeface="PMingLiU"/>
                <a:cs typeface="PMingLiU"/>
              </a:rPr>
              <a:t>，左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3.17cm</a:t>
            </a:r>
            <a:r>
              <a:rPr dirty="0" sz="2800" spc="-10">
                <a:solidFill>
                  <a:srgbClr val="FFFFFF"/>
                </a:solidFill>
                <a:latin typeface="PMingLiU"/>
                <a:cs typeface="PMingLiU"/>
              </a:rPr>
              <a:t>，</a:t>
            </a:r>
            <a:r>
              <a:rPr dirty="0" sz="2800" spc="-5">
                <a:solidFill>
                  <a:srgbClr val="FFFFFF"/>
                </a:solidFill>
                <a:latin typeface="PMingLiU"/>
                <a:cs typeface="PMingLiU"/>
              </a:rPr>
              <a:t>右</a:t>
            </a:r>
            <a:r>
              <a:rPr dirty="0" sz="2800" spc="-15">
                <a:solidFill>
                  <a:srgbClr val="FFFFFF"/>
                </a:solidFill>
                <a:latin typeface="Corbel"/>
                <a:cs typeface="Corbel"/>
              </a:rPr>
              <a:t>3.17cm</a:t>
            </a:r>
            <a:endParaRPr sz="2800">
              <a:latin typeface="Corbel"/>
              <a:cs typeface="Corbel"/>
            </a:endParaRPr>
          </a:p>
          <a:p>
            <a:pPr marL="355600" indent="-343535">
              <a:lnSpc>
                <a:spcPct val="100000"/>
              </a:lnSpc>
              <a:spcBef>
                <a:spcPts val="710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dirty="0" sz="2800" spc="-5">
                <a:solidFill>
                  <a:srgbClr val="FFFFFF"/>
                </a:solidFill>
                <a:latin typeface="PMingLiU"/>
                <a:cs typeface="PMingLiU"/>
              </a:rPr>
              <a:t>頁</a:t>
            </a:r>
            <a:r>
              <a:rPr dirty="0" sz="2800" spc="-10">
                <a:solidFill>
                  <a:srgbClr val="FFFFFF"/>
                </a:solidFill>
                <a:latin typeface="PMingLiU"/>
                <a:cs typeface="PMingLiU"/>
              </a:rPr>
              <a:t>首</a:t>
            </a:r>
            <a:r>
              <a:rPr dirty="0" sz="2800" spc="-10">
                <a:solidFill>
                  <a:srgbClr val="FFFFFF"/>
                </a:solidFill>
                <a:latin typeface="Corbel"/>
                <a:cs typeface="Corbel"/>
              </a:rPr>
              <a:t>1.5cm</a:t>
            </a:r>
            <a:r>
              <a:rPr dirty="0" sz="2800" spc="-10">
                <a:solidFill>
                  <a:srgbClr val="FFFFFF"/>
                </a:solidFill>
                <a:latin typeface="PMingLiU"/>
                <a:cs typeface="PMingLiU"/>
              </a:rPr>
              <a:t>，</a:t>
            </a:r>
            <a:r>
              <a:rPr dirty="0" sz="2800" spc="-5">
                <a:solidFill>
                  <a:srgbClr val="FFFFFF"/>
                </a:solidFill>
                <a:latin typeface="PMingLiU"/>
                <a:cs typeface="PMingLiU"/>
              </a:rPr>
              <a:t>頁尾</a:t>
            </a:r>
            <a:r>
              <a:rPr dirty="0" sz="2800" spc="-20">
                <a:solidFill>
                  <a:srgbClr val="FFFFFF"/>
                </a:solidFill>
                <a:latin typeface="Corbel"/>
                <a:cs typeface="Corbel"/>
              </a:rPr>
              <a:t>1.75cm</a:t>
            </a:r>
            <a:r>
              <a:rPr dirty="0" sz="2800" spc="-5">
                <a:solidFill>
                  <a:srgbClr val="FFFFFF"/>
                </a:solidFill>
                <a:latin typeface="PMingLiU"/>
                <a:cs typeface="PMingLiU"/>
              </a:rPr>
              <a:t>。</a:t>
            </a:r>
            <a:endParaRPr sz="2800">
              <a:latin typeface="PMingLiU"/>
              <a:cs typeface="PMingLiU"/>
            </a:endParaRPr>
          </a:p>
          <a:p>
            <a:pPr marL="355600" indent="-343535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4642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dirty="0" sz="2800" spc="-5">
                <a:solidFill>
                  <a:srgbClr val="FFFFFF"/>
                </a:solidFill>
                <a:latin typeface="PMingLiU"/>
                <a:cs typeface="PMingLiU"/>
              </a:rPr>
              <a:t>行距：最小行高，</a:t>
            </a:r>
            <a:r>
              <a:rPr dirty="0" sz="2800" spc="-5">
                <a:solidFill>
                  <a:srgbClr val="FFFFFF"/>
                </a:solidFill>
                <a:latin typeface="Corbel"/>
                <a:cs typeface="Corbel"/>
              </a:rPr>
              <a:t>18</a:t>
            </a:r>
            <a:r>
              <a:rPr dirty="0" sz="2800" spc="3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PMingLiU"/>
                <a:cs typeface="PMingLiU"/>
              </a:rPr>
              <a:t>點數。</a:t>
            </a:r>
            <a:endParaRPr sz="2800">
              <a:latin typeface="PMingLiU"/>
              <a:cs typeface="PMingLiU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19124"/>
            <a:ext cx="497840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5"/>
              <a:t>實習心得報告內容說明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02919" y="1495425"/>
            <a:ext cx="7493000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dirty="0" sz="3000">
                <a:solidFill>
                  <a:srgbClr val="FFFFFF"/>
                </a:solidFill>
                <a:latin typeface="PMingLiU"/>
                <a:cs typeface="PMingLiU"/>
              </a:rPr>
              <a:t>封</a:t>
            </a:r>
            <a:r>
              <a:rPr dirty="0" sz="3000" spc="-5">
                <a:solidFill>
                  <a:srgbClr val="FFFFFF"/>
                </a:solidFill>
                <a:latin typeface="PMingLiU"/>
                <a:cs typeface="PMingLiU"/>
              </a:rPr>
              <a:t>面</a:t>
            </a:r>
            <a:r>
              <a:rPr dirty="0" sz="3000" spc="-5">
                <a:solidFill>
                  <a:srgbClr val="FFFFFF"/>
                </a:solidFill>
                <a:latin typeface="Corbel"/>
                <a:cs typeface="Corbel"/>
              </a:rPr>
              <a:t>-</a:t>
            </a:r>
            <a:r>
              <a:rPr dirty="0" sz="3000">
                <a:solidFill>
                  <a:srgbClr val="FFFFFF"/>
                </a:solidFill>
                <a:latin typeface="PMingLiU"/>
                <a:cs typeface="PMingLiU"/>
              </a:rPr>
              <a:t>檔案下載</a:t>
            </a:r>
            <a:endParaRPr sz="3000">
              <a:latin typeface="PMingLiU"/>
              <a:cs typeface="PMingLiU"/>
            </a:endParaRPr>
          </a:p>
          <a:p>
            <a:pPr marL="355600" marR="5080">
              <a:lnSpc>
                <a:spcPct val="100000"/>
              </a:lnSpc>
            </a:pPr>
            <a:r>
              <a:rPr dirty="0" sz="3000">
                <a:solidFill>
                  <a:srgbClr val="FFFFFF"/>
                </a:solidFill>
                <a:latin typeface="PMingLiU"/>
                <a:cs typeface="PMingLiU"/>
              </a:rPr>
              <a:t>觀光學</a:t>
            </a:r>
            <a:r>
              <a:rPr dirty="0" sz="3000" spc="-10">
                <a:solidFill>
                  <a:srgbClr val="FFFFFF"/>
                </a:solidFill>
                <a:latin typeface="PMingLiU"/>
                <a:cs typeface="PMingLiU"/>
              </a:rPr>
              <a:t>院</a:t>
            </a:r>
            <a:r>
              <a:rPr dirty="0" sz="3000" spc="-5">
                <a:solidFill>
                  <a:srgbClr val="FFFFFF"/>
                </a:solidFill>
                <a:latin typeface="Corbel"/>
                <a:cs typeface="Corbel"/>
              </a:rPr>
              <a:t>&gt;</a:t>
            </a:r>
            <a:r>
              <a:rPr dirty="0" sz="3000">
                <a:solidFill>
                  <a:srgbClr val="FFFFFF"/>
                </a:solidFill>
                <a:latin typeface="PMingLiU"/>
                <a:cs typeface="PMingLiU"/>
              </a:rPr>
              <a:t>相關法</a:t>
            </a:r>
            <a:r>
              <a:rPr dirty="0" sz="3000" spc="-10">
                <a:solidFill>
                  <a:srgbClr val="FFFFFF"/>
                </a:solidFill>
                <a:latin typeface="PMingLiU"/>
                <a:cs typeface="PMingLiU"/>
              </a:rPr>
              <a:t>規</a:t>
            </a:r>
            <a:r>
              <a:rPr dirty="0" sz="3000">
                <a:solidFill>
                  <a:srgbClr val="FFFFFF"/>
                </a:solidFill>
                <a:latin typeface="Corbel"/>
                <a:cs typeface="Corbel"/>
              </a:rPr>
              <a:t>/</a:t>
            </a:r>
            <a:r>
              <a:rPr dirty="0" sz="3000">
                <a:solidFill>
                  <a:srgbClr val="FFFFFF"/>
                </a:solidFill>
                <a:latin typeface="PMingLiU"/>
                <a:cs typeface="PMingLiU"/>
              </a:rPr>
              <a:t>表單下</a:t>
            </a:r>
            <a:r>
              <a:rPr dirty="0" sz="3000" spc="-5">
                <a:solidFill>
                  <a:srgbClr val="FFFFFF"/>
                </a:solidFill>
                <a:latin typeface="PMingLiU"/>
                <a:cs typeface="PMingLiU"/>
              </a:rPr>
              <a:t>載</a:t>
            </a:r>
            <a:r>
              <a:rPr dirty="0" sz="3000" spc="-5">
                <a:solidFill>
                  <a:srgbClr val="FFFFFF"/>
                </a:solidFill>
                <a:latin typeface="Corbel"/>
                <a:cs typeface="Corbel"/>
              </a:rPr>
              <a:t>&gt;</a:t>
            </a:r>
            <a:r>
              <a:rPr dirty="0" sz="3000">
                <a:solidFill>
                  <a:srgbClr val="FFFFFF"/>
                </a:solidFill>
                <a:latin typeface="PMingLiU"/>
                <a:cs typeface="PMingLiU"/>
              </a:rPr>
              <a:t>學生實</a:t>
            </a:r>
            <a:r>
              <a:rPr dirty="0" sz="3000" spc="-10">
                <a:solidFill>
                  <a:srgbClr val="FFFFFF"/>
                </a:solidFill>
                <a:latin typeface="PMingLiU"/>
                <a:cs typeface="PMingLiU"/>
              </a:rPr>
              <a:t>習</a:t>
            </a:r>
            <a:r>
              <a:rPr dirty="0" sz="3000">
                <a:solidFill>
                  <a:srgbClr val="FFFFFF"/>
                </a:solidFill>
                <a:latin typeface="Corbel"/>
                <a:cs typeface="Corbel"/>
              </a:rPr>
              <a:t>”</a:t>
            </a:r>
            <a:r>
              <a:rPr dirty="0" sz="3000" b="1">
                <a:solidFill>
                  <a:srgbClr val="FFFFFF"/>
                </a:solidFill>
                <a:latin typeface="Microsoft JhengHei"/>
                <a:cs typeface="Microsoft JhengHei"/>
              </a:rPr>
              <a:t>校 </a:t>
            </a:r>
            <a:r>
              <a:rPr dirty="0" sz="3000" spc="10" b="1">
                <a:solidFill>
                  <a:srgbClr val="FFFFFF"/>
                </a:solidFill>
                <a:latin typeface="Microsoft JhengHei"/>
                <a:cs typeface="Microsoft JhengHei"/>
              </a:rPr>
              <a:t>內、外</a:t>
            </a:r>
            <a:r>
              <a:rPr dirty="0" sz="3000" b="1">
                <a:solidFill>
                  <a:srgbClr val="FFFFFF"/>
                </a:solidFill>
                <a:latin typeface="Microsoft JhengHei"/>
                <a:cs typeface="Microsoft JhengHei"/>
              </a:rPr>
              <a:t>實習報</a:t>
            </a:r>
            <a:r>
              <a:rPr dirty="0" sz="3000" spc="5" b="1">
                <a:solidFill>
                  <a:srgbClr val="FFFFFF"/>
                </a:solidFill>
                <a:latin typeface="Microsoft JhengHei"/>
                <a:cs typeface="Microsoft JhengHei"/>
              </a:rPr>
              <a:t>告</a:t>
            </a:r>
            <a:r>
              <a:rPr dirty="0" sz="3000" b="1">
                <a:solidFill>
                  <a:srgbClr val="FFFFFF"/>
                </a:solidFill>
                <a:latin typeface="Microsoft JhengHei"/>
                <a:cs typeface="Microsoft JhengHei"/>
              </a:rPr>
              <a:t>封面格</a:t>
            </a:r>
            <a:r>
              <a:rPr dirty="0" sz="3000" spc="-5" b="1">
                <a:solidFill>
                  <a:srgbClr val="FFFFFF"/>
                </a:solidFill>
                <a:latin typeface="Microsoft JhengHei"/>
                <a:cs typeface="Microsoft JhengHei"/>
              </a:rPr>
              <a:t>式</a:t>
            </a:r>
            <a:r>
              <a:rPr dirty="0" sz="3000">
                <a:solidFill>
                  <a:srgbClr val="FFFFFF"/>
                </a:solidFill>
                <a:latin typeface="Corbel"/>
                <a:cs typeface="Corbel"/>
              </a:rPr>
              <a:t>”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9744" y="2996945"/>
            <a:ext cx="5245481" cy="37890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39546" y="4725161"/>
            <a:ext cx="1152525" cy="1584325"/>
          </a:xfrm>
          <a:custGeom>
            <a:avLst/>
            <a:gdLst/>
            <a:ahLst/>
            <a:cxnLst/>
            <a:rect l="l" t="t" r="r" b="b"/>
            <a:pathLst>
              <a:path w="1152525" h="1584325">
                <a:moveTo>
                  <a:pt x="576071" y="0"/>
                </a:moveTo>
                <a:lnTo>
                  <a:pt x="536630" y="1827"/>
                </a:lnTo>
                <a:lnTo>
                  <a:pt x="497901" y="7229"/>
                </a:lnTo>
                <a:lnTo>
                  <a:pt x="459972" y="16090"/>
                </a:lnTo>
                <a:lnTo>
                  <a:pt x="422927" y="28291"/>
                </a:lnTo>
                <a:lnTo>
                  <a:pt x="386853" y="43713"/>
                </a:lnTo>
                <a:lnTo>
                  <a:pt x="351836" y="62239"/>
                </a:lnTo>
                <a:lnTo>
                  <a:pt x="317962" y="83752"/>
                </a:lnTo>
                <a:lnTo>
                  <a:pt x="285315" y="108133"/>
                </a:lnTo>
                <a:lnTo>
                  <a:pt x="253982" y="135264"/>
                </a:lnTo>
                <a:lnTo>
                  <a:pt x="224049" y="165028"/>
                </a:lnTo>
                <a:lnTo>
                  <a:pt x="195602" y="197306"/>
                </a:lnTo>
                <a:lnTo>
                  <a:pt x="168725" y="231981"/>
                </a:lnTo>
                <a:lnTo>
                  <a:pt x="143506" y="268934"/>
                </a:lnTo>
                <a:lnTo>
                  <a:pt x="120030" y="308049"/>
                </a:lnTo>
                <a:lnTo>
                  <a:pt x="98382" y="349206"/>
                </a:lnTo>
                <a:lnTo>
                  <a:pt x="78649" y="392288"/>
                </a:lnTo>
                <a:lnTo>
                  <a:pt x="60916" y="437178"/>
                </a:lnTo>
                <a:lnTo>
                  <a:pt x="45269" y="483756"/>
                </a:lnTo>
                <a:lnTo>
                  <a:pt x="31794" y="531906"/>
                </a:lnTo>
                <a:lnTo>
                  <a:pt x="20577" y="581510"/>
                </a:lnTo>
                <a:lnTo>
                  <a:pt x="11703" y="632448"/>
                </a:lnTo>
                <a:lnTo>
                  <a:pt x="5258" y="684605"/>
                </a:lnTo>
                <a:lnTo>
                  <a:pt x="1328" y="737861"/>
                </a:lnTo>
                <a:lnTo>
                  <a:pt x="0" y="792099"/>
                </a:lnTo>
                <a:lnTo>
                  <a:pt x="1328" y="846326"/>
                </a:lnTo>
                <a:lnTo>
                  <a:pt x="5258" y="899573"/>
                </a:lnTo>
                <a:lnTo>
                  <a:pt x="11703" y="951722"/>
                </a:lnTo>
                <a:lnTo>
                  <a:pt x="20577" y="1002654"/>
                </a:lnTo>
                <a:lnTo>
                  <a:pt x="31794" y="1052252"/>
                </a:lnTo>
                <a:lnTo>
                  <a:pt x="45269" y="1100397"/>
                </a:lnTo>
                <a:lnTo>
                  <a:pt x="60916" y="1146972"/>
                </a:lnTo>
                <a:lnTo>
                  <a:pt x="78649" y="1191859"/>
                </a:lnTo>
                <a:lnTo>
                  <a:pt x="98382" y="1234940"/>
                </a:lnTo>
                <a:lnTo>
                  <a:pt x="120030" y="1276096"/>
                </a:lnTo>
                <a:lnTo>
                  <a:pt x="143506" y="1315210"/>
                </a:lnTo>
                <a:lnTo>
                  <a:pt x="168725" y="1352164"/>
                </a:lnTo>
                <a:lnTo>
                  <a:pt x="195602" y="1386839"/>
                </a:lnTo>
                <a:lnTo>
                  <a:pt x="224049" y="1419118"/>
                </a:lnTo>
                <a:lnTo>
                  <a:pt x="253982" y="1448883"/>
                </a:lnTo>
                <a:lnTo>
                  <a:pt x="285315" y="1476016"/>
                </a:lnTo>
                <a:lnTo>
                  <a:pt x="317962" y="1500399"/>
                </a:lnTo>
                <a:lnTo>
                  <a:pt x="351836" y="1521913"/>
                </a:lnTo>
                <a:lnTo>
                  <a:pt x="386853" y="1540441"/>
                </a:lnTo>
                <a:lnTo>
                  <a:pt x="422927" y="1555865"/>
                </a:lnTo>
                <a:lnTo>
                  <a:pt x="459972" y="1568067"/>
                </a:lnTo>
                <a:lnTo>
                  <a:pt x="497901" y="1576928"/>
                </a:lnTo>
                <a:lnTo>
                  <a:pt x="536630" y="1582332"/>
                </a:lnTo>
                <a:lnTo>
                  <a:pt x="576071" y="1584159"/>
                </a:lnTo>
                <a:lnTo>
                  <a:pt x="615519" y="1582332"/>
                </a:lnTo>
                <a:lnTo>
                  <a:pt x="654252" y="1576928"/>
                </a:lnTo>
                <a:lnTo>
                  <a:pt x="692184" y="1568067"/>
                </a:lnTo>
                <a:lnTo>
                  <a:pt x="729230" y="1555865"/>
                </a:lnTo>
                <a:lnTo>
                  <a:pt x="765304" y="1540441"/>
                </a:lnTo>
                <a:lnTo>
                  <a:pt x="800320" y="1521913"/>
                </a:lnTo>
                <a:lnTo>
                  <a:pt x="826748" y="1505127"/>
                </a:lnTo>
                <a:lnTo>
                  <a:pt x="576071" y="1505127"/>
                </a:lnTo>
                <a:lnTo>
                  <a:pt x="537228" y="1502982"/>
                </a:lnTo>
                <a:lnTo>
                  <a:pt x="499202" y="1496652"/>
                </a:lnTo>
                <a:lnTo>
                  <a:pt x="462104" y="1486295"/>
                </a:lnTo>
                <a:lnTo>
                  <a:pt x="426045" y="1472071"/>
                </a:lnTo>
                <a:lnTo>
                  <a:pt x="391135" y="1454138"/>
                </a:lnTo>
                <a:lnTo>
                  <a:pt x="357485" y="1432653"/>
                </a:lnTo>
                <a:lnTo>
                  <a:pt x="325205" y="1407777"/>
                </a:lnTo>
                <a:lnTo>
                  <a:pt x="294405" y="1379666"/>
                </a:lnTo>
                <a:lnTo>
                  <a:pt x="265197" y="1348481"/>
                </a:lnTo>
                <a:lnTo>
                  <a:pt x="237691" y="1314379"/>
                </a:lnTo>
                <a:lnTo>
                  <a:pt x="211996" y="1277519"/>
                </a:lnTo>
                <a:lnTo>
                  <a:pt x="188225" y="1238059"/>
                </a:lnTo>
                <a:lnTo>
                  <a:pt x="166486" y="1196158"/>
                </a:lnTo>
                <a:lnTo>
                  <a:pt x="146891" y="1151975"/>
                </a:lnTo>
                <a:lnTo>
                  <a:pt x="129551" y="1105668"/>
                </a:lnTo>
                <a:lnTo>
                  <a:pt x="114575" y="1057395"/>
                </a:lnTo>
                <a:lnTo>
                  <a:pt x="102074" y="1007316"/>
                </a:lnTo>
                <a:lnTo>
                  <a:pt x="92159" y="955588"/>
                </a:lnTo>
                <a:lnTo>
                  <a:pt x="84939" y="902370"/>
                </a:lnTo>
                <a:lnTo>
                  <a:pt x="80527" y="847820"/>
                </a:lnTo>
                <a:lnTo>
                  <a:pt x="79032" y="792099"/>
                </a:lnTo>
                <a:lnTo>
                  <a:pt x="80527" y="736371"/>
                </a:lnTo>
                <a:lnTo>
                  <a:pt x="84939" y="681816"/>
                </a:lnTo>
                <a:lnTo>
                  <a:pt x="92159" y="628593"/>
                </a:lnTo>
                <a:lnTo>
                  <a:pt x="102074" y="576860"/>
                </a:lnTo>
                <a:lnTo>
                  <a:pt x="114575" y="526775"/>
                </a:lnTo>
                <a:lnTo>
                  <a:pt x="129551" y="478497"/>
                </a:lnTo>
                <a:lnTo>
                  <a:pt x="146891" y="432185"/>
                </a:lnTo>
                <a:lnTo>
                  <a:pt x="166486" y="387997"/>
                </a:lnTo>
                <a:lnTo>
                  <a:pt x="188225" y="346092"/>
                </a:lnTo>
                <a:lnTo>
                  <a:pt x="211996" y="306628"/>
                </a:lnTo>
                <a:lnTo>
                  <a:pt x="237691" y="269764"/>
                </a:lnTo>
                <a:lnTo>
                  <a:pt x="265197" y="235658"/>
                </a:lnTo>
                <a:lnTo>
                  <a:pt x="294405" y="204469"/>
                </a:lnTo>
                <a:lnTo>
                  <a:pt x="325205" y="176355"/>
                </a:lnTo>
                <a:lnTo>
                  <a:pt x="357485" y="151476"/>
                </a:lnTo>
                <a:lnTo>
                  <a:pt x="391135" y="129989"/>
                </a:lnTo>
                <a:lnTo>
                  <a:pt x="426045" y="112054"/>
                </a:lnTo>
                <a:lnTo>
                  <a:pt x="462104" y="97828"/>
                </a:lnTo>
                <a:lnTo>
                  <a:pt x="499202" y="87470"/>
                </a:lnTo>
                <a:lnTo>
                  <a:pt x="537228" y="81139"/>
                </a:lnTo>
                <a:lnTo>
                  <a:pt x="576071" y="78993"/>
                </a:lnTo>
                <a:lnTo>
                  <a:pt x="826701" y="78993"/>
                </a:lnTo>
                <a:lnTo>
                  <a:pt x="800320" y="62239"/>
                </a:lnTo>
                <a:lnTo>
                  <a:pt x="765304" y="43713"/>
                </a:lnTo>
                <a:lnTo>
                  <a:pt x="729230" y="28291"/>
                </a:lnTo>
                <a:lnTo>
                  <a:pt x="692184" y="16090"/>
                </a:lnTo>
                <a:lnTo>
                  <a:pt x="654252" y="7229"/>
                </a:lnTo>
                <a:lnTo>
                  <a:pt x="615519" y="1827"/>
                </a:lnTo>
                <a:lnTo>
                  <a:pt x="576071" y="0"/>
                </a:lnTo>
                <a:close/>
              </a:path>
              <a:path w="1152525" h="1584325">
                <a:moveTo>
                  <a:pt x="826701" y="78993"/>
                </a:moveTo>
                <a:lnTo>
                  <a:pt x="576071" y="78993"/>
                </a:lnTo>
                <a:lnTo>
                  <a:pt x="614917" y="81139"/>
                </a:lnTo>
                <a:lnTo>
                  <a:pt x="652944" y="87470"/>
                </a:lnTo>
                <a:lnTo>
                  <a:pt x="690042" y="97828"/>
                </a:lnTo>
                <a:lnTo>
                  <a:pt x="726102" y="112054"/>
                </a:lnTo>
                <a:lnTo>
                  <a:pt x="761012" y="129989"/>
                </a:lnTo>
                <a:lnTo>
                  <a:pt x="794661" y="151476"/>
                </a:lnTo>
                <a:lnTo>
                  <a:pt x="826941" y="176355"/>
                </a:lnTo>
                <a:lnTo>
                  <a:pt x="857739" y="204469"/>
                </a:lnTo>
                <a:lnTo>
                  <a:pt x="886946" y="235658"/>
                </a:lnTo>
                <a:lnTo>
                  <a:pt x="914451" y="269764"/>
                </a:lnTo>
                <a:lnTo>
                  <a:pt x="940144" y="306628"/>
                </a:lnTo>
                <a:lnTo>
                  <a:pt x="963915" y="346092"/>
                </a:lnTo>
                <a:lnTo>
                  <a:pt x="985652" y="387997"/>
                </a:lnTo>
                <a:lnTo>
                  <a:pt x="1005245" y="432185"/>
                </a:lnTo>
                <a:lnTo>
                  <a:pt x="1022584" y="478497"/>
                </a:lnTo>
                <a:lnTo>
                  <a:pt x="1037559" y="526775"/>
                </a:lnTo>
                <a:lnTo>
                  <a:pt x="1050059" y="576860"/>
                </a:lnTo>
                <a:lnTo>
                  <a:pt x="1059973" y="628593"/>
                </a:lnTo>
                <a:lnTo>
                  <a:pt x="1067191" y="681816"/>
                </a:lnTo>
                <a:lnTo>
                  <a:pt x="1071603" y="736371"/>
                </a:lnTo>
                <a:lnTo>
                  <a:pt x="1073099" y="792099"/>
                </a:lnTo>
                <a:lnTo>
                  <a:pt x="1071603" y="847820"/>
                </a:lnTo>
                <a:lnTo>
                  <a:pt x="1067191" y="902370"/>
                </a:lnTo>
                <a:lnTo>
                  <a:pt x="1059973" y="955588"/>
                </a:lnTo>
                <a:lnTo>
                  <a:pt x="1050059" y="1007316"/>
                </a:lnTo>
                <a:lnTo>
                  <a:pt x="1037559" y="1057395"/>
                </a:lnTo>
                <a:lnTo>
                  <a:pt x="1022584" y="1105668"/>
                </a:lnTo>
                <a:lnTo>
                  <a:pt x="1005245" y="1151975"/>
                </a:lnTo>
                <a:lnTo>
                  <a:pt x="985652" y="1196158"/>
                </a:lnTo>
                <a:lnTo>
                  <a:pt x="963915" y="1238059"/>
                </a:lnTo>
                <a:lnTo>
                  <a:pt x="940144" y="1277519"/>
                </a:lnTo>
                <a:lnTo>
                  <a:pt x="914451" y="1314379"/>
                </a:lnTo>
                <a:lnTo>
                  <a:pt x="886946" y="1348481"/>
                </a:lnTo>
                <a:lnTo>
                  <a:pt x="857739" y="1379666"/>
                </a:lnTo>
                <a:lnTo>
                  <a:pt x="826941" y="1407777"/>
                </a:lnTo>
                <a:lnTo>
                  <a:pt x="794661" y="1432653"/>
                </a:lnTo>
                <a:lnTo>
                  <a:pt x="761012" y="1454138"/>
                </a:lnTo>
                <a:lnTo>
                  <a:pt x="726102" y="1472071"/>
                </a:lnTo>
                <a:lnTo>
                  <a:pt x="690042" y="1486295"/>
                </a:lnTo>
                <a:lnTo>
                  <a:pt x="652944" y="1496652"/>
                </a:lnTo>
                <a:lnTo>
                  <a:pt x="614917" y="1502982"/>
                </a:lnTo>
                <a:lnTo>
                  <a:pt x="576071" y="1505127"/>
                </a:lnTo>
                <a:lnTo>
                  <a:pt x="826748" y="1505127"/>
                </a:lnTo>
                <a:lnTo>
                  <a:pt x="866838" y="1476016"/>
                </a:lnTo>
                <a:lnTo>
                  <a:pt x="898167" y="1448883"/>
                </a:lnTo>
                <a:lnTo>
                  <a:pt x="928096" y="1419118"/>
                </a:lnTo>
                <a:lnTo>
                  <a:pt x="956540" y="1386839"/>
                </a:lnTo>
                <a:lnTo>
                  <a:pt x="983411" y="1352164"/>
                </a:lnTo>
                <a:lnTo>
                  <a:pt x="1008626" y="1315210"/>
                </a:lnTo>
                <a:lnTo>
                  <a:pt x="1032097" y="1276096"/>
                </a:lnTo>
                <a:lnTo>
                  <a:pt x="1053739" y="1234940"/>
                </a:lnTo>
                <a:lnTo>
                  <a:pt x="1073467" y="1191859"/>
                </a:lnTo>
                <a:lnTo>
                  <a:pt x="1091196" y="1146972"/>
                </a:lnTo>
                <a:lnTo>
                  <a:pt x="1106838" y="1100397"/>
                </a:lnTo>
                <a:lnTo>
                  <a:pt x="1120309" y="1052252"/>
                </a:lnTo>
                <a:lnTo>
                  <a:pt x="1131522" y="1002654"/>
                </a:lnTo>
                <a:lnTo>
                  <a:pt x="1140393" y="951722"/>
                </a:lnTo>
                <a:lnTo>
                  <a:pt x="1146836" y="899573"/>
                </a:lnTo>
                <a:lnTo>
                  <a:pt x="1150764" y="846326"/>
                </a:lnTo>
                <a:lnTo>
                  <a:pt x="1152093" y="792099"/>
                </a:lnTo>
                <a:lnTo>
                  <a:pt x="1150764" y="737861"/>
                </a:lnTo>
                <a:lnTo>
                  <a:pt x="1146836" y="684605"/>
                </a:lnTo>
                <a:lnTo>
                  <a:pt x="1140393" y="632448"/>
                </a:lnTo>
                <a:lnTo>
                  <a:pt x="1131522" y="581510"/>
                </a:lnTo>
                <a:lnTo>
                  <a:pt x="1120309" y="531906"/>
                </a:lnTo>
                <a:lnTo>
                  <a:pt x="1106838" y="483756"/>
                </a:lnTo>
                <a:lnTo>
                  <a:pt x="1091196" y="437178"/>
                </a:lnTo>
                <a:lnTo>
                  <a:pt x="1073467" y="392288"/>
                </a:lnTo>
                <a:lnTo>
                  <a:pt x="1053739" y="349206"/>
                </a:lnTo>
                <a:lnTo>
                  <a:pt x="1032097" y="308049"/>
                </a:lnTo>
                <a:lnTo>
                  <a:pt x="1008626" y="268934"/>
                </a:lnTo>
                <a:lnTo>
                  <a:pt x="983411" y="231981"/>
                </a:lnTo>
                <a:lnTo>
                  <a:pt x="956540" y="197306"/>
                </a:lnTo>
                <a:lnTo>
                  <a:pt x="928096" y="165028"/>
                </a:lnTo>
                <a:lnTo>
                  <a:pt x="898167" y="135264"/>
                </a:lnTo>
                <a:lnTo>
                  <a:pt x="866838" y="108133"/>
                </a:lnTo>
                <a:lnTo>
                  <a:pt x="834193" y="83752"/>
                </a:lnTo>
                <a:lnTo>
                  <a:pt x="826701" y="7899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156197" y="2996945"/>
            <a:ext cx="2702305" cy="37890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55930">
              <a:lnSpc>
                <a:spcPct val="100000"/>
              </a:lnSpc>
              <a:spcBef>
                <a:spcPts val="95"/>
              </a:spcBef>
            </a:pPr>
            <a:r>
              <a:rPr dirty="0" sz="4000" spc="-105"/>
              <a:t>實習心得報告內容說</a:t>
            </a:r>
            <a:r>
              <a:rPr dirty="0" sz="4000" spc="-95"/>
              <a:t>明</a:t>
            </a:r>
            <a:r>
              <a:rPr dirty="0" spc="-105">
                <a:latin typeface="Consolas"/>
                <a:cs typeface="Consolas"/>
              </a:rPr>
              <a:t>(</a:t>
            </a:r>
            <a:r>
              <a:rPr dirty="0" spc="-100"/>
              <a:t>參照</a:t>
            </a:r>
            <a:r>
              <a:rPr dirty="0" spc="-110">
                <a:latin typeface="Consolas"/>
                <a:cs typeface="Consolas"/>
              </a:rPr>
              <a:t>2011</a:t>
            </a:r>
            <a:r>
              <a:rPr dirty="0" spc="-100"/>
              <a:t>觀光人</a:t>
            </a:r>
            <a:r>
              <a:rPr dirty="0" spc="-110"/>
              <a:t>手</a:t>
            </a:r>
            <a:r>
              <a:rPr dirty="0" spc="-100"/>
              <a:t>冊</a:t>
            </a:r>
            <a:r>
              <a:rPr dirty="0" spc="-90">
                <a:latin typeface="Consolas"/>
                <a:cs typeface="Consolas"/>
              </a:rPr>
              <a:t>P.74)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1017" y="982472"/>
            <a:ext cx="6527165" cy="5751195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marL="65405">
              <a:lnSpc>
                <a:spcPct val="100000"/>
              </a:lnSpc>
              <a:spcBef>
                <a:spcPts val="795"/>
              </a:spcBef>
            </a:pPr>
            <a:r>
              <a:rPr dirty="0" sz="2100">
                <a:solidFill>
                  <a:srgbClr val="FFFFFF"/>
                </a:solidFill>
                <a:latin typeface="PMingLiU"/>
                <a:cs typeface="PMingLiU"/>
              </a:rPr>
              <a:t>一、前言</a:t>
            </a:r>
            <a:endParaRPr sz="2100">
              <a:latin typeface="PMingLiU"/>
              <a:cs typeface="PMingLiU"/>
            </a:endParaRPr>
          </a:p>
          <a:p>
            <a:pPr marL="354965">
              <a:lnSpc>
                <a:spcPct val="100000"/>
              </a:lnSpc>
              <a:spcBef>
                <a:spcPts val="695"/>
              </a:spcBef>
            </a:pPr>
            <a:r>
              <a:rPr dirty="0" sz="2100">
                <a:solidFill>
                  <a:srgbClr val="FFFFFF"/>
                </a:solidFill>
                <a:latin typeface="PMingLiU"/>
                <a:cs typeface="PMingLiU"/>
              </a:rPr>
              <a:t>（一）實習期間：</a:t>
            </a:r>
            <a:endParaRPr sz="2100">
              <a:latin typeface="PMingLiU"/>
              <a:cs typeface="PMingLiU"/>
            </a:endParaRPr>
          </a:p>
          <a:p>
            <a:pPr marL="1181100" marR="1736089" indent="-826135">
              <a:lnSpc>
                <a:spcPts val="3229"/>
              </a:lnSpc>
              <a:spcBef>
                <a:spcPts val="215"/>
              </a:spcBef>
            </a:pPr>
            <a:r>
              <a:rPr dirty="0" sz="2100">
                <a:solidFill>
                  <a:srgbClr val="FFFFFF"/>
                </a:solidFill>
                <a:latin typeface="PMingLiU"/>
                <a:cs typeface="PMingLiU"/>
              </a:rPr>
              <a:t>（二）實習單位：</a:t>
            </a:r>
            <a:r>
              <a:rPr dirty="0" sz="2100" spc="-1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dirty="0" sz="2100">
                <a:solidFill>
                  <a:srgbClr val="FFFFFF"/>
                </a:solidFill>
                <a:latin typeface="PMingLiU"/>
                <a:cs typeface="PMingLiU"/>
              </a:rPr>
              <a:t>三個地方分別列出</a:t>
            </a:r>
            <a:r>
              <a:rPr dirty="0" sz="2100">
                <a:solidFill>
                  <a:srgbClr val="FFFFFF"/>
                </a:solidFill>
                <a:latin typeface="Corbel"/>
                <a:cs typeface="Corbel"/>
              </a:rPr>
              <a:t>) </a:t>
            </a:r>
            <a:r>
              <a:rPr dirty="0" sz="2100">
                <a:solidFill>
                  <a:srgbClr val="FFFFFF"/>
                </a:solidFill>
                <a:latin typeface="PMingLiU"/>
                <a:cs typeface="PMingLiU"/>
              </a:rPr>
              <a:t>實習單位地址：</a:t>
            </a:r>
            <a:endParaRPr sz="2100">
              <a:latin typeface="PMingLiU"/>
              <a:cs typeface="PMingLiU"/>
            </a:endParaRPr>
          </a:p>
          <a:p>
            <a:pPr marL="1181100">
              <a:lnSpc>
                <a:spcPct val="100000"/>
              </a:lnSpc>
              <a:spcBef>
                <a:spcPts val="470"/>
              </a:spcBef>
            </a:pPr>
            <a:r>
              <a:rPr dirty="0" sz="2100">
                <a:solidFill>
                  <a:srgbClr val="FFFFFF"/>
                </a:solidFill>
                <a:latin typeface="PMingLiU"/>
                <a:cs typeface="PMingLiU"/>
              </a:rPr>
              <a:t>實習單位電話：</a:t>
            </a:r>
            <a:endParaRPr sz="2100">
              <a:latin typeface="PMingLiU"/>
              <a:cs typeface="PMingLiU"/>
            </a:endParaRPr>
          </a:p>
          <a:p>
            <a:pPr marL="1181100">
              <a:lnSpc>
                <a:spcPct val="100000"/>
              </a:lnSpc>
              <a:spcBef>
                <a:spcPts val="695"/>
              </a:spcBef>
            </a:pPr>
            <a:r>
              <a:rPr dirty="0" sz="2100">
                <a:solidFill>
                  <a:srgbClr val="FFFFFF"/>
                </a:solidFill>
                <a:latin typeface="PMingLiU"/>
                <a:cs typeface="PMingLiU"/>
              </a:rPr>
              <a:t>實習單位主管：</a:t>
            </a:r>
            <a:r>
              <a:rPr dirty="0" sz="2100" spc="-120">
                <a:solidFill>
                  <a:srgbClr val="FFFFFF"/>
                </a:solidFill>
                <a:latin typeface="PMingLiU"/>
                <a:cs typeface="PMingLiU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dirty="0" sz="2100">
                <a:solidFill>
                  <a:srgbClr val="FFFFFF"/>
                </a:solidFill>
                <a:latin typeface="PMingLiU"/>
                <a:cs typeface="PMingLiU"/>
              </a:rPr>
              <a:t>三個地方分別列出</a:t>
            </a:r>
            <a:r>
              <a:rPr dirty="0" sz="2100">
                <a:solidFill>
                  <a:srgbClr val="FFFFFF"/>
                </a:solidFill>
                <a:latin typeface="Corbel"/>
                <a:cs typeface="Corbel"/>
              </a:rPr>
              <a:t>)</a:t>
            </a:r>
            <a:endParaRPr sz="2100">
              <a:latin typeface="Corbel"/>
              <a:cs typeface="Corbel"/>
            </a:endParaRPr>
          </a:p>
          <a:p>
            <a:pPr marL="354965">
              <a:lnSpc>
                <a:spcPct val="100000"/>
              </a:lnSpc>
              <a:spcBef>
                <a:spcPts val="710"/>
              </a:spcBef>
            </a:pPr>
            <a:r>
              <a:rPr dirty="0" sz="2100" spc="-5">
                <a:solidFill>
                  <a:srgbClr val="FFFFFF"/>
                </a:solidFill>
                <a:latin typeface="PMingLiU"/>
                <a:cs typeface="PMingLiU"/>
              </a:rPr>
              <a:t>（三）實習動機</a:t>
            </a:r>
            <a:endParaRPr sz="2100">
              <a:latin typeface="PMingLiU"/>
              <a:cs typeface="PMingLiU"/>
            </a:endParaRPr>
          </a:p>
          <a:p>
            <a:pPr marL="65405">
              <a:lnSpc>
                <a:spcPct val="100000"/>
              </a:lnSpc>
              <a:spcBef>
                <a:spcPts val="695"/>
              </a:spcBef>
            </a:pPr>
            <a:r>
              <a:rPr dirty="0" sz="2100">
                <a:solidFill>
                  <a:srgbClr val="FFFFFF"/>
                </a:solidFill>
                <a:latin typeface="PMingLiU"/>
                <a:cs typeface="PMingLiU"/>
              </a:rPr>
              <a:t>二、本文</a:t>
            </a:r>
            <a:endParaRPr sz="2100">
              <a:latin typeface="PMingLiU"/>
              <a:cs typeface="PMingLiU"/>
            </a:endParaRPr>
          </a:p>
          <a:p>
            <a:pPr marL="354965">
              <a:lnSpc>
                <a:spcPct val="100000"/>
              </a:lnSpc>
              <a:spcBef>
                <a:spcPts val="695"/>
              </a:spcBef>
            </a:pPr>
            <a:r>
              <a:rPr dirty="0" sz="2100">
                <a:solidFill>
                  <a:srgbClr val="FFFFFF"/>
                </a:solidFill>
                <a:latin typeface="PMingLiU"/>
                <a:cs typeface="PMingLiU"/>
              </a:rPr>
              <a:t>（一）實習單位簡介</a:t>
            </a:r>
            <a:r>
              <a:rPr dirty="0" sz="2100" spc="-1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dirty="0" sz="2100">
                <a:solidFill>
                  <a:srgbClr val="FFFFFF"/>
                </a:solidFill>
                <a:latin typeface="PMingLiU"/>
                <a:cs typeface="PMingLiU"/>
              </a:rPr>
              <a:t>三個地方分別列出至少</a:t>
            </a:r>
            <a:r>
              <a:rPr dirty="0" sz="2100" spc="5">
                <a:solidFill>
                  <a:srgbClr val="FFFFFF"/>
                </a:solidFill>
                <a:latin typeface="PMingLiU"/>
                <a:cs typeface="PMingLiU"/>
              </a:rPr>
              <a:t>共</a:t>
            </a:r>
            <a:r>
              <a:rPr dirty="0" sz="2100" spc="-40">
                <a:solidFill>
                  <a:srgbClr val="FFFFFF"/>
                </a:solidFill>
                <a:latin typeface="Corbel"/>
                <a:cs typeface="Corbel"/>
              </a:rPr>
              <a:t>5</a:t>
            </a:r>
            <a:r>
              <a:rPr dirty="0" sz="2100">
                <a:solidFill>
                  <a:srgbClr val="FFFFFF"/>
                </a:solidFill>
                <a:latin typeface="Corbel"/>
                <a:cs typeface="Corbel"/>
              </a:rPr>
              <a:t>00</a:t>
            </a:r>
            <a:r>
              <a:rPr dirty="0" sz="2100">
                <a:solidFill>
                  <a:srgbClr val="FFFFFF"/>
                </a:solidFill>
                <a:latin typeface="PMingLiU"/>
                <a:cs typeface="PMingLiU"/>
              </a:rPr>
              <a:t>字</a:t>
            </a:r>
            <a:r>
              <a:rPr dirty="0" sz="2100">
                <a:solidFill>
                  <a:srgbClr val="FFFFFF"/>
                </a:solidFill>
                <a:latin typeface="Corbel"/>
                <a:cs typeface="Corbel"/>
              </a:rPr>
              <a:t>)</a:t>
            </a:r>
            <a:endParaRPr sz="2100">
              <a:latin typeface="Corbel"/>
              <a:cs typeface="Corbel"/>
            </a:endParaRPr>
          </a:p>
          <a:p>
            <a:pPr marL="354965">
              <a:lnSpc>
                <a:spcPct val="100000"/>
              </a:lnSpc>
              <a:spcBef>
                <a:spcPts val="710"/>
              </a:spcBef>
            </a:pPr>
            <a:r>
              <a:rPr dirty="0" sz="2100" spc="-5">
                <a:solidFill>
                  <a:srgbClr val="FFFFFF"/>
                </a:solidFill>
                <a:latin typeface="PMingLiU"/>
                <a:cs typeface="PMingLiU"/>
              </a:rPr>
              <a:t>（二）作業流程</a:t>
            </a:r>
            <a:r>
              <a:rPr dirty="0" sz="2100" spc="-1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dirty="0" sz="2100" spc="-5">
                <a:solidFill>
                  <a:srgbClr val="FFFFFF"/>
                </a:solidFill>
                <a:latin typeface="PMingLiU"/>
                <a:cs typeface="PMingLiU"/>
              </a:rPr>
              <a:t>三個地方分別列出至少</a:t>
            </a:r>
            <a:r>
              <a:rPr dirty="0" sz="2100">
                <a:solidFill>
                  <a:srgbClr val="FFFFFF"/>
                </a:solidFill>
                <a:latin typeface="PMingLiU"/>
                <a:cs typeface="PMingLiU"/>
              </a:rPr>
              <a:t>共</a:t>
            </a:r>
            <a:r>
              <a:rPr dirty="0" sz="2100" spc="-15">
                <a:solidFill>
                  <a:srgbClr val="FFFFFF"/>
                </a:solidFill>
                <a:latin typeface="Corbel"/>
                <a:cs typeface="Corbel"/>
              </a:rPr>
              <a:t>500</a:t>
            </a:r>
            <a:r>
              <a:rPr dirty="0" sz="2100" spc="-5">
                <a:solidFill>
                  <a:srgbClr val="FFFFFF"/>
                </a:solidFill>
                <a:latin typeface="PMingLiU"/>
                <a:cs typeface="PMingLiU"/>
              </a:rPr>
              <a:t>字</a:t>
            </a:r>
            <a:r>
              <a:rPr dirty="0" sz="2100">
                <a:solidFill>
                  <a:srgbClr val="FFFFFF"/>
                </a:solidFill>
                <a:latin typeface="Corbel"/>
                <a:cs typeface="Corbel"/>
              </a:rPr>
              <a:t>)</a:t>
            </a:r>
            <a:endParaRPr sz="2100">
              <a:latin typeface="Corbel"/>
              <a:cs typeface="Corbel"/>
            </a:endParaRPr>
          </a:p>
          <a:p>
            <a:pPr marL="65405">
              <a:lnSpc>
                <a:spcPct val="100000"/>
              </a:lnSpc>
              <a:spcBef>
                <a:spcPts val="695"/>
              </a:spcBef>
            </a:pPr>
            <a:r>
              <a:rPr dirty="0" sz="2100">
                <a:solidFill>
                  <a:srgbClr val="FFFFFF"/>
                </a:solidFill>
                <a:latin typeface="PMingLiU"/>
                <a:cs typeface="PMingLiU"/>
              </a:rPr>
              <a:t>三、心得及建議事項</a:t>
            </a:r>
            <a:endParaRPr sz="2100">
              <a:latin typeface="PMingLiU"/>
              <a:cs typeface="PMingLiU"/>
            </a:endParaRPr>
          </a:p>
          <a:p>
            <a:pPr marL="354965">
              <a:lnSpc>
                <a:spcPct val="100000"/>
              </a:lnSpc>
              <a:spcBef>
                <a:spcPts val="700"/>
              </a:spcBef>
            </a:pPr>
            <a:r>
              <a:rPr dirty="0" sz="2100">
                <a:solidFill>
                  <a:srgbClr val="FFFFFF"/>
                </a:solidFill>
                <a:latin typeface="PMingLiU"/>
                <a:cs typeface="PMingLiU"/>
              </a:rPr>
              <a:t>（一）實習心</a:t>
            </a:r>
            <a:r>
              <a:rPr dirty="0" sz="2100" spc="420">
                <a:solidFill>
                  <a:srgbClr val="FFFFFF"/>
                </a:solidFill>
                <a:latin typeface="PMingLiU"/>
                <a:cs typeface="PMingLiU"/>
              </a:rPr>
              <a:t>得</a:t>
            </a:r>
            <a:r>
              <a:rPr dirty="0" sz="2100" spc="-15">
                <a:solidFill>
                  <a:srgbClr val="FFFFFF"/>
                </a:solidFill>
                <a:latin typeface="Corbel"/>
                <a:cs typeface="Corbel"/>
              </a:rPr>
              <a:t>(1500</a:t>
            </a:r>
            <a:r>
              <a:rPr dirty="0" sz="2100" spc="-85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100">
                <a:solidFill>
                  <a:srgbClr val="FFFFFF"/>
                </a:solidFill>
                <a:latin typeface="PMingLiU"/>
                <a:cs typeface="PMingLiU"/>
              </a:rPr>
              <a:t>字</a:t>
            </a:r>
            <a:r>
              <a:rPr dirty="0" sz="2100">
                <a:solidFill>
                  <a:srgbClr val="FFFFFF"/>
                </a:solidFill>
                <a:latin typeface="Corbel"/>
                <a:cs typeface="Corbel"/>
              </a:rPr>
              <a:t>)</a:t>
            </a:r>
            <a:endParaRPr sz="2100">
              <a:latin typeface="Corbel"/>
              <a:cs typeface="Corbel"/>
            </a:endParaRPr>
          </a:p>
          <a:p>
            <a:pPr marL="354965">
              <a:lnSpc>
                <a:spcPct val="100000"/>
              </a:lnSpc>
              <a:spcBef>
                <a:spcPts val="710"/>
              </a:spcBef>
            </a:pPr>
            <a:r>
              <a:rPr dirty="0" sz="2100" spc="-5">
                <a:solidFill>
                  <a:srgbClr val="FFFFFF"/>
                </a:solidFill>
                <a:latin typeface="PMingLiU"/>
                <a:cs typeface="PMingLiU"/>
              </a:rPr>
              <a:t>（二）建議事</a:t>
            </a:r>
            <a:r>
              <a:rPr dirty="0" sz="2100">
                <a:solidFill>
                  <a:srgbClr val="FFFFFF"/>
                </a:solidFill>
                <a:latin typeface="PMingLiU"/>
                <a:cs typeface="PMingLiU"/>
              </a:rPr>
              <a:t>項</a:t>
            </a:r>
            <a:r>
              <a:rPr dirty="0" sz="2100" spc="-170">
                <a:solidFill>
                  <a:srgbClr val="FFFFFF"/>
                </a:solidFill>
                <a:latin typeface="PMingLiU"/>
                <a:cs typeface="PMingLiU"/>
              </a:rPr>
              <a:t> </a:t>
            </a:r>
            <a:r>
              <a:rPr dirty="0" sz="2100" spc="-5">
                <a:solidFill>
                  <a:srgbClr val="FFFFFF"/>
                </a:solidFill>
                <a:latin typeface="Corbel"/>
                <a:cs typeface="Corbel"/>
              </a:rPr>
              <a:t>(1000</a:t>
            </a:r>
            <a:r>
              <a:rPr dirty="0" sz="2100" spc="-4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dirty="0" sz="2100" spc="-5">
                <a:solidFill>
                  <a:srgbClr val="FFFFFF"/>
                </a:solidFill>
                <a:latin typeface="PMingLiU"/>
                <a:cs typeface="PMingLiU"/>
              </a:rPr>
              <a:t>字</a:t>
            </a:r>
            <a:r>
              <a:rPr dirty="0" sz="2100">
                <a:solidFill>
                  <a:srgbClr val="FFFFFF"/>
                </a:solidFill>
                <a:latin typeface="Corbel"/>
                <a:cs typeface="Corbel"/>
              </a:rPr>
              <a:t>)</a:t>
            </a:r>
            <a:endParaRPr sz="21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2100">
                <a:solidFill>
                  <a:srgbClr val="FFFFFF"/>
                </a:solidFill>
                <a:latin typeface="PMingLiU"/>
                <a:cs typeface="PMingLiU"/>
              </a:rPr>
              <a:t>附件、</a:t>
            </a:r>
            <a:r>
              <a:rPr dirty="0" sz="2100" spc="-5">
                <a:solidFill>
                  <a:srgbClr val="FFFFFF"/>
                </a:solidFill>
                <a:latin typeface="Corbel"/>
                <a:cs typeface="Corbel"/>
              </a:rPr>
              <a:t>100</a:t>
            </a:r>
            <a:r>
              <a:rPr dirty="0" sz="2100">
                <a:solidFill>
                  <a:srgbClr val="FFFFFF"/>
                </a:solidFill>
                <a:latin typeface="PMingLiU"/>
                <a:cs typeface="PMingLiU"/>
              </a:rPr>
              <a:t>學年度校內實習活動集</a:t>
            </a:r>
            <a:r>
              <a:rPr dirty="0" sz="2100" spc="5">
                <a:solidFill>
                  <a:srgbClr val="FFFFFF"/>
                </a:solidFill>
                <a:latin typeface="PMingLiU"/>
                <a:cs typeface="PMingLiU"/>
              </a:rPr>
              <a:t>錦</a:t>
            </a:r>
            <a:r>
              <a:rPr dirty="0" sz="2100" spc="-10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dirty="0" sz="2100">
                <a:solidFill>
                  <a:srgbClr val="FFFFFF"/>
                </a:solidFill>
                <a:latin typeface="PMingLiU"/>
                <a:cs typeface="PMingLiU"/>
              </a:rPr>
              <a:t>全彩照片各</a:t>
            </a:r>
            <a:r>
              <a:rPr dirty="0" sz="2100">
                <a:solidFill>
                  <a:srgbClr val="FFFFFF"/>
                </a:solidFill>
                <a:latin typeface="Corbel"/>
                <a:cs typeface="Corbel"/>
              </a:rPr>
              <a:t>5~6</a:t>
            </a:r>
            <a:r>
              <a:rPr dirty="0" sz="2100">
                <a:solidFill>
                  <a:srgbClr val="FFFFFF"/>
                </a:solidFill>
                <a:latin typeface="PMingLiU"/>
                <a:cs typeface="PMingLiU"/>
              </a:rPr>
              <a:t>張</a:t>
            </a:r>
            <a:r>
              <a:rPr dirty="0" sz="2100">
                <a:solidFill>
                  <a:srgbClr val="FFFFFF"/>
                </a:solidFill>
                <a:latin typeface="Corbel"/>
                <a:cs typeface="Corbel"/>
              </a:rPr>
              <a:t>)</a:t>
            </a:r>
            <a:endParaRPr sz="21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1871" y="5047393"/>
            <a:ext cx="0" cy="1691639"/>
          </a:xfrm>
          <a:custGeom>
            <a:avLst/>
            <a:gdLst/>
            <a:ahLst/>
            <a:cxnLst/>
            <a:rect l="l" t="t" r="r" b="b"/>
            <a:pathLst>
              <a:path w="0" h="1691640">
                <a:moveTo>
                  <a:pt x="0" y="0"/>
                </a:moveTo>
                <a:lnTo>
                  <a:pt x="0" y="1691640"/>
                </a:lnTo>
              </a:path>
            </a:pathLst>
          </a:custGeom>
          <a:ln w="73152">
            <a:solidFill>
              <a:srgbClr val="EA15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91871" y="4796790"/>
            <a:ext cx="0" cy="228600"/>
          </a:xfrm>
          <a:custGeom>
            <a:avLst/>
            <a:gdLst/>
            <a:ahLst/>
            <a:cxnLst/>
            <a:rect l="l" t="t" r="r" b="b"/>
            <a:pathLst>
              <a:path w="0"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73152">
            <a:solidFill>
              <a:srgbClr val="FDB80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91871" y="4637659"/>
            <a:ext cx="0" cy="137160"/>
          </a:xfrm>
          <a:custGeom>
            <a:avLst/>
            <a:gdLst/>
            <a:ahLst/>
            <a:cxnLst/>
            <a:rect l="l" t="t" r="r" b="b"/>
            <a:pathLst>
              <a:path w="0" h="137160">
                <a:moveTo>
                  <a:pt x="0" y="0"/>
                </a:moveTo>
                <a:lnTo>
                  <a:pt x="0" y="137160"/>
                </a:lnTo>
              </a:path>
            </a:pathLst>
          </a:custGeom>
          <a:ln w="73152">
            <a:solidFill>
              <a:srgbClr val="4E5B6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5295" y="4542535"/>
            <a:ext cx="73660" cy="73660"/>
          </a:xfrm>
          <a:custGeom>
            <a:avLst/>
            <a:gdLst/>
            <a:ahLst/>
            <a:cxnLst/>
            <a:rect l="l" t="t" r="r" b="b"/>
            <a:pathLst>
              <a:path w="73660" h="73660">
                <a:moveTo>
                  <a:pt x="0" y="73151"/>
                </a:moveTo>
                <a:lnTo>
                  <a:pt x="73152" y="73151"/>
                </a:lnTo>
                <a:lnTo>
                  <a:pt x="73152" y="0"/>
                </a:lnTo>
                <a:lnTo>
                  <a:pt x="0" y="0"/>
                </a:lnTo>
                <a:lnTo>
                  <a:pt x="0" y="73151"/>
                </a:lnTo>
                <a:close/>
              </a:path>
            </a:pathLst>
          </a:custGeom>
          <a:solidFill>
            <a:srgbClr val="EA157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32422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w="0"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82790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w="0"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27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54596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w="0"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26339" y="680466"/>
            <a:ext cx="0" cy="365760"/>
          </a:xfrm>
          <a:custGeom>
            <a:avLst/>
            <a:gdLst/>
            <a:ahLst/>
            <a:cxnLst/>
            <a:rect l="l" t="t" r="r" b="b"/>
            <a:pathLst>
              <a:path w="0" h="365759">
                <a:moveTo>
                  <a:pt x="0" y="0"/>
                </a:moveTo>
                <a:lnTo>
                  <a:pt x="0" y="36576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59053" y="423007"/>
            <a:ext cx="5213350" cy="1296670"/>
          </a:xfrm>
          <a:prstGeom prst="rect"/>
        </p:spPr>
        <p:txBody>
          <a:bodyPr wrap="square" lIns="0" tIns="108585" rIns="0" bIns="0" rtlCol="0" vert="horz">
            <a:spAutoFit/>
          </a:bodyPr>
          <a:lstStyle/>
          <a:p>
            <a:pPr marL="247015">
              <a:lnSpc>
                <a:spcPct val="100000"/>
              </a:lnSpc>
              <a:spcBef>
                <a:spcPts val="855"/>
              </a:spcBef>
            </a:pPr>
            <a:r>
              <a:rPr dirty="0" sz="4000" spc="-105"/>
              <a:t>實習心得報告內容說明</a:t>
            </a:r>
            <a:endParaRPr sz="4000"/>
          </a:p>
          <a:p>
            <a:pPr marL="355600" indent="-342900">
              <a:lnSpc>
                <a:spcPct val="100000"/>
              </a:lnSpc>
              <a:spcBef>
                <a:spcPts val="61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3200" spc="-5">
                <a:solidFill>
                  <a:srgbClr val="FFFFFF"/>
                </a:solidFill>
                <a:latin typeface="Corbel"/>
                <a:cs typeface="Corbel"/>
              </a:rPr>
              <a:t>(</a:t>
            </a:r>
            <a:r>
              <a:rPr dirty="0" sz="3200">
                <a:solidFill>
                  <a:srgbClr val="FFFFFF"/>
                </a:solidFill>
              </a:rPr>
              <a:t>參照</a:t>
            </a:r>
            <a:r>
              <a:rPr dirty="0" sz="3200" spc="-15">
                <a:solidFill>
                  <a:srgbClr val="FFFFFF"/>
                </a:solidFill>
                <a:latin typeface="Corbel"/>
                <a:cs typeface="Corbel"/>
              </a:rPr>
              <a:t>2011</a:t>
            </a:r>
            <a:r>
              <a:rPr dirty="0" sz="3200">
                <a:solidFill>
                  <a:srgbClr val="FFFFFF"/>
                </a:solidFill>
              </a:rPr>
              <a:t>觀光人手</a:t>
            </a:r>
            <a:r>
              <a:rPr dirty="0" sz="3200" spc="5">
                <a:solidFill>
                  <a:srgbClr val="FFFFFF"/>
                </a:solidFill>
              </a:rPr>
              <a:t>冊</a:t>
            </a:r>
            <a:r>
              <a:rPr dirty="0" sz="3200" spc="-95">
                <a:solidFill>
                  <a:srgbClr val="FFFFFF"/>
                </a:solidFill>
                <a:latin typeface="Corbel"/>
                <a:cs typeface="Corbel"/>
              </a:rPr>
              <a:t>P.74)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57199" y="1772814"/>
            <a:ext cx="7315200" cy="4972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99591" y="3284982"/>
            <a:ext cx="1296670" cy="1584325"/>
          </a:xfrm>
          <a:custGeom>
            <a:avLst/>
            <a:gdLst/>
            <a:ahLst/>
            <a:cxnLst/>
            <a:rect l="l" t="t" r="r" b="b"/>
            <a:pathLst>
              <a:path w="1296670" h="1584325">
                <a:moveTo>
                  <a:pt x="648030" y="0"/>
                </a:moveTo>
                <a:lnTo>
                  <a:pt x="605424" y="1684"/>
                </a:lnTo>
                <a:lnTo>
                  <a:pt x="563554" y="6668"/>
                </a:lnTo>
                <a:lnTo>
                  <a:pt x="522505" y="14848"/>
                </a:lnTo>
                <a:lnTo>
                  <a:pt x="482362" y="26119"/>
                </a:lnTo>
                <a:lnTo>
                  <a:pt x="443211" y="40376"/>
                </a:lnTo>
                <a:lnTo>
                  <a:pt x="405137" y="57516"/>
                </a:lnTo>
                <a:lnTo>
                  <a:pt x="368226" y="77434"/>
                </a:lnTo>
                <a:lnTo>
                  <a:pt x="332563" y="100026"/>
                </a:lnTo>
                <a:lnTo>
                  <a:pt x="298233" y="125188"/>
                </a:lnTo>
                <a:lnTo>
                  <a:pt x="265322" y="152814"/>
                </a:lnTo>
                <a:lnTo>
                  <a:pt x="233915" y="182801"/>
                </a:lnTo>
                <a:lnTo>
                  <a:pt x="204098" y="215045"/>
                </a:lnTo>
                <a:lnTo>
                  <a:pt x="175956" y="249441"/>
                </a:lnTo>
                <a:lnTo>
                  <a:pt x="149574" y="285886"/>
                </a:lnTo>
                <a:lnTo>
                  <a:pt x="125039" y="324273"/>
                </a:lnTo>
                <a:lnTo>
                  <a:pt x="102434" y="364500"/>
                </a:lnTo>
                <a:lnTo>
                  <a:pt x="81847" y="406462"/>
                </a:lnTo>
                <a:lnTo>
                  <a:pt x="63361" y="450055"/>
                </a:lnTo>
                <a:lnTo>
                  <a:pt x="47064" y="495174"/>
                </a:lnTo>
                <a:lnTo>
                  <a:pt x="33039" y="541714"/>
                </a:lnTo>
                <a:lnTo>
                  <a:pt x="21372" y="589573"/>
                </a:lnTo>
                <a:lnTo>
                  <a:pt x="12150" y="638645"/>
                </a:lnTo>
                <a:lnTo>
                  <a:pt x="5457" y="688826"/>
                </a:lnTo>
                <a:lnTo>
                  <a:pt x="1378" y="740012"/>
                </a:lnTo>
                <a:lnTo>
                  <a:pt x="0" y="792098"/>
                </a:lnTo>
                <a:lnTo>
                  <a:pt x="1378" y="844171"/>
                </a:lnTo>
                <a:lnTo>
                  <a:pt x="5457" y="895345"/>
                </a:lnTo>
                <a:lnTo>
                  <a:pt x="12150" y="945516"/>
                </a:lnTo>
                <a:lnTo>
                  <a:pt x="21372" y="994581"/>
                </a:lnTo>
                <a:lnTo>
                  <a:pt x="33039" y="1042434"/>
                </a:lnTo>
                <a:lnTo>
                  <a:pt x="47064" y="1088971"/>
                </a:lnTo>
                <a:lnTo>
                  <a:pt x="63361" y="1134087"/>
                </a:lnTo>
                <a:lnTo>
                  <a:pt x="81847" y="1177679"/>
                </a:lnTo>
                <a:lnTo>
                  <a:pt x="102434" y="1219641"/>
                </a:lnTo>
                <a:lnTo>
                  <a:pt x="125039" y="1259869"/>
                </a:lnTo>
                <a:lnTo>
                  <a:pt x="149574" y="1298259"/>
                </a:lnTo>
                <a:lnTo>
                  <a:pt x="175956" y="1334706"/>
                </a:lnTo>
                <a:lnTo>
                  <a:pt x="204098" y="1369106"/>
                </a:lnTo>
                <a:lnTo>
                  <a:pt x="233915" y="1401354"/>
                </a:lnTo>
                <a:lnTo>
                  <a:pt x="265322" y="1431346"/>
                </a:lnTo>
                <a:lnTo>
                  <a:pt x="298233" y="1458978"/>
                </a:lnTo>
                <a:lnTo>
                  <a:pt x="332563" y="1484144"/>
                </a:lnTo>
                <a:lnTo>
                  <a:pt x="368226" y="1506741"/>
                </a:lnTo>
                <a:lnTo>
                  <a:pt x="405137" y="1526664"/>
                </a:lnTo>
                <a:lnTo>
                  <a:pt x="443211" y="1543808"/>
                </a:lnTo>
                <a:lnTo>
                  <a:pt x="482362" y="1558070"/>
                </a:lnTo>
                <a:lnTo>
                  <a:pt x="522505" y="1569344"/>
                </a:lnTo>
                <a:lnTo>
                  <a:pt x="563554" y="1577526"/>
                </a:lnTo>
                <a:lnTo>
                  <a:pt x="605424" y="1582512"/>
                </a:lnTo>
                <a:lnTo>
                  <a:pt x="648030" y="1584197"/>
                </a:lnTo>
                <a:lnTo>
                  <a:pt x="690651" y="1582512"/>
                </a:lnTo>
                <a:lnTo>
                  <a:pt x="732535" y="1577526"/>
                </a:lnTo>
                <a:lnTo>
                  <a:pt x="773595" y="1569344"/>
                </a:lnTo>
                <a:lnTo>
                  <a:pt x="813748" y="1558070"/>
                </a:lnTo>
                <a:lnTo>
                  <a:pt x="852907" y="1543808"/>
                </a:lnTo>
                <a:lnTo>
                  <a:pt x="890988" y="1526664"/>
                </a:lnTo>
                <a:lnTo>
                  <a:pt x="927904" y="1506741"/>
                </a:lnTo>
                <a:lnTo>
                  <a:pt x="945967" y="1495297"/>
                </a:lnTo>
                <a:lnTo>
                  <a:pt x="648030" y="1495297"/>
                </a:lnTo>
                <a:lnTo>
                  <a:pt x="606304" y="1493369"/>
                </a:lnTo>
                <a:lnTo>
                  <a:pt x="565411" y="1487673"/>
                </a:lnTo>
                <a:lnTo>
                  <a:pt x="525458" y="1478346"/>
                </a:lnTo>
                <a:lnTo>
                  <a:pt x="486554" y="1465525"/>
                </a:lnTo>
                <a:lnTo>
                  <a:pt x="448807" y="1449344"/>
                </a:lnTo>
                <a:lnTo>
                  <a:pt x="412325" y="1429940"/>
                </a:lnTo>
                <a:lnTo>
                  <a:pt x="377216" y="1407450"/>
                </a:lnTo>
                <a:lnTo>
                  <a:pt x="343588" y="1382008"/>
                </a:lnTo>
                <a:lnTo>
                  <a:pt x="311550" y="1353751"/>
                </a:lnTo>
                <a:lnTo>
                  <a:pt x="281209" y="1322815"/>
                </a:lnTo>
                <a:lnTo>
                  <a:pt x="252674" y="1289335"/>
                </a:lnTo>
                <a:lnTo>
                  <a:pt x="226053" y="1253449"/>
                </a:lnTo>
                <a:lnTo>
                  <a:pt x="201454" y="1215291"/>
                </a:lnTo>
                <a:lnTo>
                  <a:pt x="178985" y="1174998"/>
                </a:lnTo>
                <a:lnTo>
                  <a:pt x="158754" y="1132705"/>
                </a:lnTo>
                <a:lnTo>
                  <a:pt x="140870" y="1088549"/>
                </a:lnTo>
                <a:lnTo>
                  <a:pt x="125441" y="1042666"/>
                </a:lnTo>
                <a:lnTo>
                  <a:pt x="112574" y="995192"/>
                </a:lnTo>
                <a:lnTo>
                  <a:pt x="102379" y="946262"/>
                </a:lnTo>
                <a:lnTo>
                  <a:pt x="94962" y="896012"/>
                </a:lnTo>
                <a:lnTo>
                  <a:pt x="90433" y="844579"/>
                </a:lnTo>
                <a:lnTo>
                  <a:pt x="88900" y="792098"/>
                </a:lnTo>
                <a:lnTo>
                  <a:pt x="90433" y="739618"/>
                </a:lnTo>
                <a:lnTo>
                  <a:pt x="94962" y="688185"/>
                </a:lnTo>
                <a:lnTo>
                  <a:pt x="102379" y="637935"/>
                </a:lnTo>
                <a:lnTo>
                  <a:pt x="112574" y="589005"/>
                </a:lnTo>
                <a:lnTo>
                  <a:pt x="125441" y="541531"/>
                </a:lnTo>
                <a:lnTo>
                  <a:pt x="140870" y="495648"/>
                </a:lnTo>
                <a:lnTo>
                  <a:pt x="158754" y="451492"/>
                </a:lnTo>
                <a:lnTo>
                  <a:pt x="178985" y="409199"/>
                </a:lnTo>
                <a:lnTo>
                  <a:pt x="201454" y="368906"/>
                </a:lnTo>
                <a:lnTo>
                  <a:pt x="226053" y="330748"/>
                </a:lnTo>
                <a:lnTo>
                  <a:pt x="252674" y="294862"/>
                </a:lnTo>
                <a:lnTo>
                  <a:pt x="281209" y="261382"/>
                </a:lnTo>
                <a:lnTo>
                  <a:pt x="311550" y="230446"/>
                </a:lnTo>
                <a:lnTo>
                  <a:pt x="343588" y="202189"/>
                </a:lnTo>
                <a:lnTo>
                  <a:pt x="377216" y="176747"/>
                </a:lnTo>
                <a:lnTo>
                  <a:pt x="412325" y="154257"/>
                </a:lnTo>
                <a:lnTo>
                  <a:pt x="448807" y="134853"/>
                </a:lnTo>
                <a:lnTo>
                  <a:pt x="486554" y="118672"/>
                </a:lnTo>
                <a:lnTo>
                  <a:pt x="525458" y="105851"/>
                </a:lnTo>
                <a:lnTo>
                  <a:pt x="565411" y="96524"/>
                </a:lnTo>
                <a:lnTo>
                  <a:pt x="606304" y="90828"/>
                </a:lnTo>
                <a:lnTo>
                  <a:pt x="648030" y="88900"/>
                </a:lnTo>
                <a:lnTo>
                  <a:pt x="946005" y="88900"/>
                </a:lnTo>
                <a:lnTo>
                  <a:pt x="927904" y="77434"/>
                </a:lnTo>
                <a:lnTo>
                  <a:pt x="890988" y="57516"/>
                </a:lnTo>
                <a:lnTo>
                  <a:pt x="852907" y="40376"/>
                </a:lnTo>
                <a:lnTo>
                  <a:pt x="813748" y="26119"/>
                </a:lnTo>
                <a:lnTo>
                  <a:pt x="773595" y="14848"/>
                </a:lnTo>
                <a:lnTo>
                  <a:pt x="732535" y="6668"/>
                </a:lnTo>
                <a:lnTo>
                  <a:pt x="690651" y="1684"/>
                </a:lnTo>
                <a:lnTo>
                  <a:pt x="648030" y="0"/>
                </a:lnTo>
                <a:close/>
              </a:path>
              <a:path w="1296670" h="1584325">
                <a:moveTo>
                  <a:pt x="946005" y="88900"/>
                </a:moveTo>
                <a:lnTo>
                  <a:pt x="648030" y="88900"/>
                </a:lnTo>
                <a:lnTo>
                  <a:pt x="689767" y="90828"/>
                </a:lnTo>
                <a:lnTo>
                  <a:pt x="730670" y="96524"/>
                </a:lnTo>
                <a:lnTo>
                  <a:pt x="770631" y="105851"/>
                </a:lnTo>
                <a:lnTo>
                  <a:pt x="809542" y="118672"/>
                </a:lnTo>
                <a:lnTo>
                  <a:pt x="847295" y="134853"/>
                </a:lnTo>
                <a:lnTo>
                  <a:pt x="883782" y="154257"/>
                </a:lnTo>
                <a:lnTo>
                  <a:pt x="918895" y="176747"/>
                </a:lnTo>
                <a:lnTo>
                  <a:pt x="952526" y="202189"/>
                </a:lnTo>
                <a:lnTo>
                  <a:pt x="984566" y="230446"/>
                </a:lnTo>
                <a:lnTo>
                  <a:pt x="1014908" y="261382"/>
                </a:lnTo>
                <a:lnTo>
                  <a:pt x="1043444" y="294862"/>
                </a:lnTo>
                <a:lnTo>
                  <a:pt x="1070065" y="330748"/>
                </a:lnTo>
                <a:lnTo>
                  <a:pt x="1094664" y="368906"/>
                </a:lnTo>
                <a:lnTo>
                  <a:pt x="1117132" y="409199"/>
                </a:lnTo>
                <a:lnTo>
                  <a:pt x="1137362" y="451492"/>
                </a:lnTo>
                <a:lnTo>
                  <a:pt x="1155245" y="495648"/>
                </a:lnTo>
                <a:lnTo>
                  <a:pt x="1170723" y="541714"/>
                </a:lnTo>
                <a:lnTo>
                  <a:pt x="1183539" y="589005"/>
                </a:lnTo>
                <a:lnTo>
                  <a:pt x="1193733" y="637935"/>
                </a:lnTo>
                <a:lnTo>
                  <a:pt x="1201149" y="688185"/>
                </a:lnTo>
                <a:lnTo>
                  <a:pt x="1205677" y="739618"/>
                </a:lnTo>
                <a:lnTo>
                  <a:pt x="1207211" y="792098"/>
                </a:lnTo>
                <a:lnTo>
                  <a:pt x="1205677" y="844579"/>
                </a:lnTo>
                <a:lnTo>
                  <a:pt x="1201149" y="896012"/>
                </a:lnTo>
                <a:lnTo>
                  <a:pt x="1193733" y="946262"/>
                </a:lnTo>
                <a:lnTo>
                  <a:pt x="1183539" y="995192"/>
                </a:lnTo>
                <a:lnTo>
                  <a:pt x="1170673" y="1042666"/>
                </a:lnTo>
                <a:lnTo>
                  <a:pt x="1155245" y="1088549"/>
                </a:lnTo>
                <a:lnTo>
                  <a:pt x="1137362" y="1132705"/>
                </a:lnTo>
                <a:lnTo>
                  <a:pt x="1117132" y="1174998"/>
                </a:lnTo>
                <a:lnTo>
                  <a:pt x="1094664" y="1215291"/>
                </a:lnTo>
                <a:lnTo>
                  <a:pt x="1070065" y="1253449"/>
                </a:lnTo>
                <a:lnTo>
                  <a:pt x="1043444" y="1289335"/>
                </a:lnTo>
                <a:lnTo>
                  <a:pt x="1014908" y="1322815"/>
                </a:lnTo>
                <a:lnTo>
                  <a:pt x="984566" y="1353751"/>
                </a:lnTo>
                <a:lnTo>
                  <a:pt x="952526" y="1382008"/>
                </a:lnTo>
                <a:lnTo>
                  <a:pt x="918895" y="1407450"/>
                </a:lnTo>
                <a:lnTo>
                  <a:pt x="883782" y="1429940"/>
                </a:lnTo>
                <a:lnTo>
                  <a:pt x="847295" y="1449344"/>
                </a:lnTo>
                <a:lnTo>
                  <a:pt x="809542" y="1465525"/>
                </a:lnTo>
                <a:lnTo>
                  <a:pt x="770631" y="1478346"/>
                </a:lnTo>
                <a:lnTo>
                  <a:pt x="730670" y="1487673"/>
                </a:lnTo>
                <a:lnTo>
                  <a:pt x="689767" y="1493369"/>
                </a:lnTo>
                <a:lnTo>
                  <a:pt x="648030" y="1495297"/>
                </a:lnTo>
                <a:lnTo>
                  <a:pt x="945967" y="1495297"/>
                </a:lnTo>
                <a:lnTo>
                  <a:pt x="997903" y="1458978"/>
                </a:lnTo>
                <a:lnTo>
                  <a:pt x="1030816" y="1431346"/>
                </a:lnTo>
                <a:lnTo>
                  <a:pt x="1062223" y="1401354"/>
                </a:lnTo>
                <a:lnTo>
                  <a:pt x="1092040" y="1369106"/>
                </a:lnTo>
                <a:lnTo>
                  <a:pt x="1120181" y="1334706"/>
                </a:lnTo>
                <a:lnTo>
                  <a:pt x="1146561" y="1298259"/>
                </a:lnTo>
                <a:lnTo>
                  <a:pt x="1171094" y="1259869"/>
                </a:lnTo>
                <a:lnTo>
                  <a:pt x="1193696" y="1219641"/>
                </a:lnTo>
                <a:lnTo>
                  <a:pt x="1214280" y="1177679"/>
                </a:lnTo>
                <a:lnTo>
                  <a:pt x="1232763" y="1134087"/>
                </a:lnTo>
                <a:lnTo>
                  <a:pt x="1249058" y="1088971"/>
                </a:lnTo>
                <a:lnTo>
                  <a:pt x="1263080" y="1042434"/>
                </a:lnTo>
                <a:lnTo>
                  <a:pt x="1274743" y="994581"/>
                </a:lnTo>
                <a:lnTo>
                  <a:pt x="1283964" y="945516"/>
                </a:lnTo>
                <a:lnTo>
                  <a:pt x="1290655" y="895345"/>
                </a:lnTo>
                <a:lnTo>
                  <a:pt x="1294733" y="844171"/>
                </a:lnTo>
                <a:lnTo>
                  <a:pt x="1296111" y="792098"/>
                </a:lnTo>
                <a:lnTo>
                  <a:pt x="1294733" y="740012"/>
                </a:lnTo>
                <a:lnTo>
                  <a:pt x="1290655" y="688826"/>
                </a:lnTo>
                <a:lnTo>
                  <a:pt x="1283964" y="638645"/>
                </a:lnTo>
                <a:lnTo>
                  <a:pt x="1274743" y="589573"/>
                </a:lnTo>
                <a:lnTo>
                  <a:pt x="1263024" y="541531"/>
                </a:lnTo>
                <a:lnTo>
                  <a:pt x="1249058" y="495174"/>
                </a:lnTo>
                <a:lnTo>
                  <a:pt x="1232763" y="450055"/>
                </a:lnTo>
                <a:lnTo>
                  <a:pt x="1214280" y="406462"/>
                </a:lnTo>
                <a:lnTo>
                  <a:pt x="1193696" y="364500"/>
                </a:lnTo>
                <a:lnTo>
                  <a:pt x="1171094" y="324273"/>
                </a:lnTo>
                <a:lnTo>
                  <a:pt x="1146561" y="285886"/>
                </a:lnTo>
                <a:lnTo>
                  <a:pt x="1120181" y="249441"/>
                </a:lnTo>
                <a:lnTo>
                  <a:pt x="1092040" y="215045"/>
                </a:lnTo>
                <a:lnTo>
                  <a:pt x="1062223" y="182801"/>
                </a:lnTo>
                <a:lnTo>
                  <a:pt x="1030816" y="152814"/>
                </a:lnTo>
                <a:lnTo>
                  <a:pt x="997903" y="125188"/>
                </a:lnTo>
                <a:lnTo>
                  <a:pt x="963571" y="100026"/>
                </a:lnTo>
                <a:lnTo>
                  <a:pt x="946005" y="889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19124"/>
            <a:ext cx="497840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5"/>
              <a:t>實習心得報告內容說明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830986" y="1493901"/>
            <a:ext cx="6664325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3200">
                <a:solidFill>
                  <a:srgbClr val="FFFFFF"/>
                </a:solidFill>
                <a:latin typeface="PMingLiU"/>
                <a:cs typeface="PMingLiU"/>
              </a:rPr>
              <a:t>附件、</a:t>
            </a:r>
            <a:r>
              <a:rPr dirty="0" sz="3200" spc="-5">
                <a:solidFill>
                  <a:srgbClr val="FFFFFF"/>
                </a:solidFill>
                <a:latin typeface="Corbel"/>
                <a:cs typeface="Corbel"/>
              </a:rPr>
              <a:t>100</a:t>
            </a:r>
            <a:r>
              <a:rPr dirty="0" sz="3200">
                <a:solidFill>
                  <a:srgbClr val="FFFFFF"/>
                </a:solidFill>
                <a:latin typeface="PMingLiU"/>
                <a:cs typeface="PMingLiU"/>
              </a:rPr>
              <a:t>學年度校內實習活動</a:t>
            </a:r>
            <a:r>
              <a:rPr dirty="0" sz="3200" spc="-15">
                <a:solidFill>
                  <a:srgbClr val="FFFFFF"/>
                </a:solidFill>
                <a:latin typeface="PMingLiU"/>
                <a:cs typeface="PMingLiU"/>
              </a:rPr>
              <a:t>集</a:t>
            </a:r>
            <a:r>
              <a:rPr dirty="0" sz="3200">
                <a:solidFill>
                  <a:srgbClr val="FFFFFF"/>
                </a:solidFill>
                <a:latin typeface="PMingLiU"/>
                <a:cs typeface="PMingLiU"/>
              </a:rPr>
              <a:t>錦</a:t>
            </a:r>
            <a:endParaRPr sz="3200">
              <a:latin typeface="PMingLiU"/>
              <a:cs typeface="PMingLiU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9591" y="2060855"/>
            <a:ext cx="7128763" cy="4685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19124"/>
            <a:ext cx="497840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5"/>
              <a:t>實習心得報告繳交說明</a:t>
            </a:r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01700" indent="-342900">
              <a:lnSpc>
                <a:spcPts val="342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902335" algn="l"/>
                <a:tab pos="902969" algn="l"/>
              </a:tabLst>
            </a:pPr>
            <a:r>
              <a:rPr dirty="0" spc="10"/>
              <a:t>繳交日期</a:t>
            </a:r>
          </a:p>
          <a:p>
            <a:pPr marL="901700">
              <a:lnSpc>
                <a:spcPts val="3240"/>
              </a:lnSpc>
            </a:pPr>
            <a:r>
              <a:rPr dirty="0" spc="-5" b="0">
                <a:latin typeface="PMingLiU"/>
                <a:cs typeface="PMingLiU"/>
              </a:rPr>
              <a:t>統一由班代收齊，依學號整理至資料夾內</a:t>
            </a:r>
          </a:p>
          <a:p>
            <a:pPr marL="901700">
              <a:lnSpc>
                <a:spcPts val="3420"/>
              </a:lnSpc>
            </a:pPr>
            <a:r>
              <a:rPr dirty="0" spc="-5">
                <a:latin typeface="Corbel"/>
                <a:cs typeface="Corbel"/>
              </a:rPr>
              <a:t>6/06(</a:t>
            </a:r>
            <a:r>
              <a:rPr dirty="0" spc="10"/>
              <a:t>三</a:t>
            </a:r>
            <a:r>
              <a:rPr dirty="0" spc="-5">
                <a:latin typeface="Corbel"/>
                <a:cs typeface="Corbel"/>
              </a:rPr>
              <a:t>)16:00</a:t>
            </a:r>
            <a:r>
              <a:rPr dirty="0"/>
              <a:t>前將檔本繳交</a:t>
            </a:r>
            <a:r>
              <a:rPr dirty="0" b="0">
                <a:latin typeface="PMingLiU"/>
                <a:cs typeface="PMingLiU"/>
              </a:rPr>
              <a:t>給休憩系秘書。</a:t>
            </a:r>
          </a:p>
          <a:p>
            <a:pPr marL="901700" indent="-342900">
              <a:lnSpc>
                <a:spcPts val="3420"/>
              </a:lnSpc>
              <a:spcBef>
                <a:spcPts val="34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902335" algn="l"/>
                <a:tab pos="902969" algn="l"/>
              </a:tabLst>
            </a:pPr>
            <a:r>
              <a:rPr dirty="0" spc="10"/>
              <a:t>逾時不候</a:t>
            </a:r>
          </a:p>
          <a:p>
            <a:pPr marL="901700">
              <a:lnSpc>
                <a:spcPts val="3420"/>
              </a:lnSpc>
            </a:pPr>
            <a:r>
              <a:rPr dirty="0" spc="-10">
                <a:latin typeface="Corbel"/>
                <a:cs typeface="Corbel"/>
              </a:rPr>
              <a:t>(</a:t>
            </a:r>
            <a:r>
              <a:rPr dirty="0" spc="5"/>
              <a:t>未繳交</a:t>
            </a:r>
            <a:r>
              <a:rPr dirty="0"/>
              <a:t>同學視</a:t>
            </a:r>
            <a:r>
              <a:rPr dirty="0" spc="-10"/>
              <a:t>同</a:t>
            </a:r>
            <a:r>
              <a:rPr dirty="0"/>
              <a:t>未完成</a:t>
            </a:r>
            <a:r>
              <a:rPr dirty="0" spc="-10"/>
              <a:t>實</a:t>
            </a:r>
            <a:r>
              <a:rPr dirty="0"/>
              <a:t>習需重</a:t>
            </a:r>
            <a:r>
              <a:rPr dirty="0" spc="5"/>
              <a:t>做</a:t>
            </a:r>
            <a:r>
              <a:rPr dirty="0" spc="-5">
                <a:latin typeface="Corbel"/>
                <a:cs typeface="Corbel"/>
              </a:rPr>
              <a:t>45hrs)</a:t>
            </a:r>
          </a:p>
          <a:p>
            <a:pPr marL="901700" indent="-342900">
              <a:lnSpc>
                <a:spcPts val="3420"/>
              </a:lnSpc>
              <a:spcBef>
                <a:spcPts val="34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902335" algn="l"/>
                <a:tab pos="902969" algn="l"/>
              </a:tabLst>
            </a:pPr>
            <a:r>
              <a:rPr dirty="0" spc="10">
                <a:solidFill>
                  <a:srgbClr val="FF0000"/>
                </a:solidFill>
              </a:rPr>
              <a:t>注意事項</a:t>
            </a:r>
          </a:p>
          <a:p>
            <a:pPr marL="901700" marR="1102360">
              <a:lnSpc>
                <a:spcPct val="88200"/>
              </a:lnSpc>
              <a:spcBef>
                <a:spcPts val="245"/>
              </a:spcBef>
            </a:pPr>
            <a:r>
              <a:rPr dirty="0" spc="5"/>
              <a:t>附件照</a:t>
            </a:r>
            <a:r>
              <a:rPr dirty="0"/>
              <a:t>片為全彩，且同一方的照片 </a:t>
            </a:r>
            <a:r>
              <a:rPr dirty="0" spc="5"/>
              <a:t>最後將</a:t>
            </a:r>
            <a:r>
              <a:rPr dirty="0"/>
              <a:t>實習時</a:t>
            </a:r>
            <a:r>
              <a:rPr dirty="0" spc="-10"/>
              <a:t>數</a:t>
            </a:r>
            <a:r>
              <a:rPr dirty="0"/>
              <a:t>記錄表</a:t>
            </a:r>
            <a:r>
              <a:rPr dirty="0" spc="-10"/>
              <a:t>放</a:t>
            </a:r>
            <a:r>
              <a:rPr dirty="0"/>
              <a:t>在最後</a:t>
            </a:r>
            <a:r>
              <a:rPr dirty="0" spc="-10"/>
              <a:t>一</a:t>
            </a:r>
            <a:r>
              <a:rPr dirty="0"/>
              <a:t>頁 </a:t>
            </a:r>
            <a:r>
              <a:rPr dirty="0" spc="5"/>
              <a:t>光碟及</a:t>
            </a:r>
            <a:r>
              <a:rPr dirty="0"/>
              <a:t>書面資料一同釘於資</a:t>
            </a:r>
            <a:r>
              <a:rPr dirty="0" spc="10"/>
              <a:t>料</a:t>
            </a:r>
            <a:r>
              <a:rPr dirty="0" sz="3150" spc="-150"/>
              <a:t>左上角</a:t>
            </a:r>
            <a:endParaRPr sz="3150"/>
          </a:p>
          <a:p>
            <a:pPr marL="901700">
              <a:lnSpc>
                <a:spcPts val="3210"/>
              </a:lnSpc>
            </a:pPr>
            <a:r>
              <a:rPr dirty="0" spc="5"/>
              <a:t>再放進</a:t>
            </a:r>
            <a:r>
              <a:rPr dirty="0"/>
              <a:t>資料</a:t>
            </a:r>
            <a:r>
              <a:rPr dirty="0" spc="10"/>
              <a:t>袋</a:t>
            </a:r>
            <a:r>
              <a:rPr dirty="0" spc="-5">
                <a:latin typeface="Corbel"/>
                <a:cs typeface="Corbel"/>
              </a:rPr>
              <a:t>(</a:t>
            </a:r>
            <a:r>
              <a:rPr dirty="0"/>
              <a:t>切勿與資料袋釘在一</a:t>
            </a:r>
            <a:r>
              <a:rPr dirty="0" spc="5"/>
              <a:t>起</a:t>
            </a:r>
            <a:r>
              <a:rPr dirty="0">
                <a:latin typeface="Corbel"/>
                <a:cs typeface="Corbel"/>
              </a:rPr>
              <a:t>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Erin</dc:creator>
  <dc:title>觀光學院學生實習(校內)</dc:title>
  <dcterms:created xsi:type="dcterms:W3CDTF">2019-12-19T16:27:15Z</dcterms:created>
  <dcterms:modified xsi:type="dcterms:W3CDTF">2019-12-19T16:27:15Z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2012-05-29T00:00:00Z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2019-12-19T00:00:00Z</vt:filetime>
  </property>
</Properties>
</file>