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1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365760" cy="6853555"/>
          </a:xfrm>
          <a:custGeom>
            <a:avLst/>
            <a:gdLst/>
            <a:ahLst/>
            <a:cxnLst/>
            <a:rect l="l" t="t" r="r" b="b"/>
            <a:pathLst>
              <a:path w="365760" h="6853555">
                <a:moveTo>
                  <a:pt x="0" y="6853428"/>
                </a:moveTo>
                <a:lnTo>
                  <a:pt x="365760" y="6853428"/>
                </a:lnTo>
                <a:lnTo>
                  <a:pt x="365760" y="0"/>
                </a:lnTo>
                <a:lnTo>
                  <a:pt x="0" y="0"/>
                </a:lnTo>
                <a:lnTo>
                  <a:pt x="0" y="68534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292608" y="5045963"/>
            <a:ext cx="0" cy="1691639"/>
          </a:xfrm>
          <a:custGeom>
            <a:avLst/>
            <a:gdLst/>
            <a:ahLst/>
            <a:cxnLst/>
            <a:rect l="l" t="t" r="r" b="b"/>
            <a:pathLst>
              <a:path w="0" h="1691640">
                <a:moveTo>
                  <a:pt x="0" y="0"/>
                </a:moveTo>
                <a:lnTo>
                  <a:pt x="0" y="1691639"/>
                </a:lnTo>
              </a:path>
            </a:pathLst>
          </a:custGeom>
          <a:ln w="73152">
            <a:solidFill>
              <a:srgbClr val="EA15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292608" y="4796027"/>
            <a:ext cx="0" cy="228600"/>
          </a:xfrm>
          <a:custGeom>
            <a:avLst/>
            <a:gdLst/>
            <a:ahLst/>
            <a:cxnLst/>
            <a:rect l="l" t="t" r="r" b="b"/>
            <a:pathLst>
              <a:path w="0"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73152">
            <a:solidFill>
              <a:srgbClr val="FEB80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292608" y="4636007"/>
            <a:ext cx="0" cy="139065"/>
          </a:xfrm>
          <a:custGeom>
            <a:avLst/>
            <a:gdLst/>
            <a:ahLst/>
            <a:cxnLst/>
            <a:rect l="l" t="t" r="r" b="b"/>
            <a:pathLst>
              <a:path w="0" h="139064">
                <a:moveTo>
                  <a:pt x="0" y="0"/>
                </a:moveTo>
                <a:lnTo>
                  <a:pt x="0" y="138684"/>
                </a:lnTo>
              </a:path>
            </a:pathLst>
          </a:custGeom>
          <a:ln w="73152">
            <a:solidFill>
              <a:srgbClr val="4E5B6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256031" y="4541519"/>
            <a:ext cx="73660" cy="74930"/>
          </a:xfrm>
          <a:custGeom>
            <a:avLst/>
            <a:gdLst/>
            <a:ahLst/>
            <a:cxnLst/>
            <a:rect l="l" t="t" r="r" b="b"/>
            <a:pathLst>
              <a:path w="73660" h="74929">
                <a:moveTo>
                  <a:pt x="0" y="74675"/>
                </a:moveTo>
                <a:lnTo>
                  <a:pt x="73152" y="74675"/>
                </a:lnTo>
                <a:lnTo>
                  <a:pt x="73152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EA15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333756" y="679703"/>
            <a:ext cx="0" cy="365760"/>
          </a:xfrm>
          <a:custGeom>
            <a:avLst/>
            <a:gdLst/>
            <a:ahLst/>
            <a:cxnLst/>
            <a:rect l="l" t="t" r="r" b="b"/>
            <a:pathLst>
              <a:path w="0"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283463" y="679703"/>
            <a:ext cx="0" cy="365760"/>
          </a:xfrm>
          <a:custGeom>
            <a:avLst/>
            <a:gdLst/>
            <a:ahLst/>
            <a:cxnLst/>
            <a:rect l="l" t="t" r="r" b="b"/>
            <a:pathLst>
              <a:path w="0"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254508" y="679703"/>
            <a:ext cx="0" cy="365760"/>
          </a:xfrm>
          <a:custGeom>
            <a:avLst/>
            <a:gdLst/>
            <a:ahLst/>
            <a:cxnLst/>
            <a:rect l="l" t="t" r="r" b="b"/>
            <a:pathLst>
              <a:path w="0"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227075" y="679703"/>
            <a:ext cx="0" cy="365760"/>
          </a:xfrm>
          <a:custGeom>
            <a:avLst/>
            <a:gdLst/>
            <a:ahLst/>
            <a:cxnLst/>
            <a:rect l="l" t="t" r="r" b="b"/>
            <a:pathLst>
              <a:path w="0"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chemeClr val="bg1"/>
                </a:solidFill>
                <a:latin typeface="Microsoft JhengHei"/>
                <a:cs typeface="Microsoft JhengHe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Microsoft JhengHei"/>
                <a:cs typeface="Microsoft JhengHe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chemeClr val="bg1"/>
                </a:solidFill>
                <a:latin typeface="Microsoft JhengHei"/>
                <a:cs typeface="Microsoft JhengHe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chemeClr val="bg1"/>
                </a:solidFill>
                <a:latin typeface="Microsoft JhengHei"/>
                <a:cs typeface="Microsoft JhengHe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19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365760" cy="6853555"/>
          </a:xfrm>
          <a:custGeom>
            <a:avLst/>
            <a:gdLst/>
            <a:ahLst/>
            <a:cxnLst/>
            <a:rect l="l" t="t" r="r" b="b"/>
            <a:pathLst>
              <a:path w="365760" h="6853555">
                <a:moveTo>
                  <a:pt x="0" y="6853428"/>
                </a:moveTo>
                <a:lnTo>
                  <a:pt x="365760" y="6853428"/>
                </a:lnTo>
                <a:lnTo>
                  <a:pt x="365760" y="0"/>
                </a:lnTo>
                <a:lnTo>
                  <a:pt x="0" y="0"/>
                </a:lnTo>
                <a:lnTo>
                  <a:pt x="0" y="68534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30294" y="3498298"/>
            <a:ext cx="3283410" cy="788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chemeClr val="bg1"/>
                </a:solidFill>
                <a:latin typeface="Microsoft JhengHei"/>
                <a:cs typeface="Microsoft JhengHe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3004" y="1452015"/>
            <a:ext cx="8557991" cy="3785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Microsoft JhengHei"/>
                <a:cs typeface="Microsoft JhengHe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ourism.mcu.edu.tw/" TargetMode="Externa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yuru@mail.mcu.edu.tw" TargetMode="External"/><Relationship Id="rId3" Type="http://schemas.openxmlformats.org/officeDocument/2006/relationships/hyperlink" Target="mailto:snoopy@mail.mcu.edu.tw" TargetMode="Externa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3756" y="679703"/>
            <a:ext cx="0" cy="365760"/>
          </a:xfrm>
          <a:custGeom>
            <a:avLst/>
            <a:gdLst/>
            <a:ahLst/>
            <a:cxnLst/>
            <a:rect l="l" t="t" r="r" b="b"/>
            <a:pathLst>
              <a:path w="0"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83463" y="679703"/>
            <a:ext cx="0" cy="365760"/>
          </a:xfrm>
          <a:custGeom>
            <a:avLst/>
            <a:gdLst/>
            <a:ahLst/>
            <a:cxnLst/>
            <a:rect l="l" t="t" r="r" b="b"/>
            <a:pathLst>
              <a:path w="0"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4508" y="679703"/>
            <a:ext cx="0" cy="365760"/>
          </a:xfrm>
          <a:custGeom>
            <a:avLst/>
            <a:gdLst/>
            <a:ahLst/>
            <a:cxnLst/>
            <a:rect l="l" t="t" r="r" b="b"/>
            <a:pathLst>
              <a:path w="0"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7075" y="679703"/>
            <a:ext cx="0" cy="365760"/>
          </a:xfrm>
          <a:custGeom>
            <a:avLst/>
            <a:gdLst/>
            <a:ahLst/>
            <a:cxnLst/>
            <a:rect l="l" t="t" r="r" b="b"/>
            <a:pathLst>
              <a:path w="0"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92608" y="5045963"/>
            <a:ext cx="0" cy="1691639"/>
          </a:xfrm>
          <a:custGeom>
            <a:avLst/>
            <a:gdLst/>
            <a:ahLst/>
            <a:cxnLst/>
            <a:rect l="l" t="t" r="r" b="b"/>
            <a:pathLst>
              <a:path w="0" h="1691640">
                <a:moveTo>
                  <a:pt x="0" y="0"/>
                </a:moveTo>
                <a:lnTo>
                  <a:pt x="0" y="1691639"/>
                </a:lnTo>
              </a:path>
            </a:pathLst>
          </a:custGeom>
          <a:ln w="73152">
            <a:solidFill>
              <a:srgbClr val="EA15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92608" y="4796027"/>
            <a:ext cx="0" cy="228600"/>
          </a:xfrm>
          <a:custGeom>
            <a:avLst/>
            <a:gdLst/>
            <a:ahLst/>
            <a:cxnLst/>
            <a:rect l="l" t="t" r="r" b="b"/>
            <a:pathLst>
              <a:path w="0"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73152">
            <a:solidFill>
              <a:srgbClr val="FEB80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92608" y="4636007"/>
            <a:ext cx="0" cy="139065"/>
          </a:xfrm>
          <a:custGeom>
            <a:avLst/>
            <a:gdLst/>
            <a:ahLst/>
            <a:cxnLst/>
            <a:rect l="l" t="t" r="r" b="b"/>
            <a:pathLst>
              <a:path w="0" h="139064">
                <a:moveTo>
                  <a:pt x="0" y="0"/>
                </a:moveTo>
                <a:lnTo>
                  <a:pt x="0" y="138684"/>
                </a:lnTo>
              </a:path>
            </a:pathLst>
          </a:custGeom>
          <a:ln w="73152">
            <a:solidFill>
              <a:srgbClr val="4E5B6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56031" y="4541519"/>
            <a:ext cx="73660" cy="74930"/>
          </a:xfrm>
          <a:custGeom>
            <a:avLst/>
            <a:gdLst/>
            <a:ahLst/>
            <a:cxnLst/>
            <a:rect l="l" t="t" r="r" b="b"/>
            <a:pathLst>
              <a:path w="73660" h="74929">
                <a:moveTo>
                  <a:pt x="0" y="74675"/>
                </a:moveTo>
                <a:lnTo>
                  <a:pt x="73152" y="74675"/>
                </a:lnTo>
                <a:lnTo>
                  <a:pt x="73152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EA15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36448" y="4264151"/>
            <a:ext cx="7815072" cy="1691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08380" y="3509479"/>
            <a:ext cx="6883400" cy="1854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b="1">
                <a:solidFill>
                  <a:srgbClr val="C1EEFF"/>
                </a:solidFill>
                <a:latin typeface="Microsoft JhengHei"/>
                <a:cs typeface="Microsoft JhengHei"/>
              </a:rPr>
              <a:t>103學年度</a:t>
            </a:r>
            <a:endParaRPr sz="60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</a:pPr>
            <a:r>
              <a:rPr dirty="0" sz="6000" b="1">
                <a:solidFill>
                  <a:srgbClr val="C1EEFF"/>
                </a:solidFill>
                <a:latin typeface="Microsoft JhengHei"/>
                <a:cs typeface="Microsoft JhengHei"/>
              </a:rPr>
              <a:t>暑期實習行前說明會</a:t>
            </a:r>
            <a:endParaRPr sz="60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2608" y="5045963"/>
            <a:ext cx="0" cy="1691639"/>
          </a:xfrm>
          <a:custGeom>
            <a:avLst/>
            <a:gdLst/>
            <a:ahLst/>
            <a:cxnLst/>
            <a:rect l="l" t="t" r="r" b="b"/>
            <a:pathLst>
              <a:path w="0" h="1691640">
                <a:moveTo>
                  <a:pt x="0" y="0"/>
                </a:moveTo>
                <a:lnTo>
                  <a:pt x="0" y="1691639"/>
                </a:lnTo>
              </a:path>
            </a:pathLst>
          </a:custGeom>
          <a:ln w="73152">
            <a:solidFill>
              <a:srgbClr val="EA15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92608" y="4796027"/>
            <a:ext cx="0" cy="228600"/>
          </a:xfrm>
          <a:custGeom>
            <a:avLst/>
            <a:gdLst/>
            <a:ahLst/>
            <a:cxnLst/>
            <a:rect l="l" t="t" r="r" b="b"/>
            <a:pathLst>
              <a:path w="0"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73152">
            <a:solidFill>
              <a:srgbClr val="FEB80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92608" y="4636007"/>
            <a:ext cx="0" cy="139065"/>
          </a:xfrm>
          <a:custGeom>
            <a:avLst/>
            <a:gdLst/>
            <a:ahLst/>
            <a:cxnLst/>
            <a:rect l="l" t="t" r="r" b="b"/>
            <a:pathLst>
              <a:path w="0" h="139064">
                <a:moveTo>
                  <a:pt x="0" y="0"/>
                </a:moveTo>
                <a:lnTo>
                  <a:pt x="0" y="138684"/>
                </a:lnTo>
              </a:path>
            </a:pathLst>
          </a:custGeom>
          <a:ln w="73152">
            <a:solidFill>
              <a:srgbClr val="4E5B6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6031" y="4541519"/>
            <a:ext cx="73660" cy="74930"/>
          </a:xfrm>
          <a:custGeom>
            <a:avLst/>
            <a:gdLst/>
            <a:ahLst/>
            <a:cxnLst/>
            <a:rect l="l" t="t" r="r" b="b"/>
            <a:pathLst>
              <a:path w="73660" h="74929">
                <a:moveTo>
                  <a:pt x="0" y="74675"/>
                </a:moveTo>
                <a:lnTo>
                  <a:pt x="73152" y="74675"/>
                </a:lnTo>
                <a:lnTo>
                  <a:pt x="73152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EA15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33756" y="679703"/>
            <a:ext cx="0" cy="365760"/>
          </a:xfrm>
          <a:custGeom>
            <a:avLst/>
            <a:gdLst/>
            <a:ahLst/>
            <a:cxnLst/>
            <a:rect l="l" t="t" r="r" b="b"/>
            <a:pathLst>
              <a:path w="0"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83463" y="679703"/>
            <a:ext cx="0" cy="365760"/>
          </a:xfrm>
          <a:custGeom>
            <a:avLst/>
            <a:gdLst/>
            <a:ahLst/>
            <a:cxnLst/>
            <a:rect l="l" t="t" r="r" b="b"/>
            <a:pathLst>
              <a:path w="0"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54508" y="679703"/>
            <a:ext cx="0" cy="365760"/>
          </a:xfrm>
          <a:custGeom>
            <a:avLst/>
            <a:gdLst/>
            <a:ahLst/>
            <a:cxnLst/>
            <a:rect l="l" t="t" r="r" b="b"/>
            <a:pathLst>
              <a:path w="0"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27075" y="679703"/>
            <a:ext cx="0" cy="365760"/>
          </a:xfrm>
          <a:custGeom>
            <a:avLst/>
            <a:gdLst/>
            <a:ahLst/>
            <a:cxnLst/>
            <a:rect l="l" t="t" r="r" b="b"/>
            <a:pathLst>
              <a:path w="0"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31887" y="133676"/>
            <a:ext cx="350520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5" b="1">
                <a:solidFill>
                  <a:srgbClr val="C1EEFF"/>
                </a:solidFill>
                <a:latin typeface="Microsoft JhengHei"/>
                <a:cs typeface="Microsoft JhengHei"/>
              </a:rPr>
              <a:t>實習工作時數</a:t>
            </a:r>
            <a:r>
              <a:rPr dirty="0" sz="4000" spc="-5" b="1">
                <a:solidFill>
                  <a:srgbClr val="C1EEFF"/>
                </a:solidFill>
                <a:latin typeface="Microsoft JhengHei"/>
                <a:cs typeface="Microsoft JhengHei"/>
              </a:rPr>
              <a:t>表</a:t>
            </a:r>
            <a:endParaRPr sz="4000">
              <a:latin typeface="Microsoft JhengHei"/>
              <a:cs typeface="Microsoft JhengHe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840479" y="0"/>
            <a:ext cx="5303520" cy="6851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535" y="0"/>
            <a:ext cx="9046464" cy="6851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88252" y="4005071"/>
            <a:ext cx="2087880" cy="1871980"/>
          </a:xfrm>
          <a:custGeom>
            <a:avLst/>
            <a:gdLst/>
            <a:ahLst/>
            <a:cxnLst/>
            <a:rect l="l" t="t" r="r" b="b"/>
            <a:pathLst>
              <a:path w="2087879" h="1871979">
                <a:moveTo>
                  <a:pt x="0" y="1871472"/>
                </a:moveTo>
                <a:lnTo>
                  <a:pt x="2087879" y="1871472"/>
                </a:lnTo>
                <a:lnTo>
                  <a:pt x="2087879" y="0"/>
                </a:lnTo>
                <a:lnTo>
                  <a:pt x="0" y="0"/>
                </a:lnTo>
                <a:lnTo>
                  <a:pt x="0" y="1871472"/>
                </a:lnTo>
                <a:close/>
              </a:path>
            </a:pathLst>
          </a:custGeom>
          <a:solidFill>
            <a:srgbClr val="7FD1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579107" y="3994403"/>
            <a:ext cx="2106295" cy="1891664"/>
          </a:xfrm>
          <a:custGeom>
            <a:avLst/>
            <a:gdLst/>
            <a:ahLst/>
            <a:cxnLst/>
            <a:rect l="l" t="t" r="r" b="b"/>
            <a:pathLst>
              <a:path w="2106295" h="1891664">
                <a:moveTo>
                  <a:pt x="2103120" y="0"/>
                </a:moveTo>
                <a:lnTo>
                  <a:pt x="4572" y="0"/>
                </a:lnTo>
                <a:lnTo>
                  <a:pt x="0" y="4572"/>
                </a:lnTo>
                <a:lnTo>
                  <a:pt x="0" y="1886712"/>
                </a:lnTo>
                <a:lnTo>
                  <a:pt x="4572" y="1891284"/>
                </a:lnTo>
                <a:lnTo>
                  <a:pt x="2103120" y="1891284"/>
                </a:lnTo>
                <a:lnTo>
                  <a:pt x="2106168" y="1886712"/>
                </a:lnTo>
                <a:lnTo>
                  <a:pt x="2106168" y="1882139"/>
                </a:lnTo>
                <a:lnTo>
                  <a:pt x="19812" y="1882139"/>
                </a:lnTo>
                <a:lnTo>
                  <a:pt x="9144" y="1871472"/>
                </a:lnTo>
                <a:lnTo>
                  <a:pt x="19812" y="1871472"/>
                </a:lnTo>
                <a:lnTo>
                  <a:pt x="19812" y="19812"/>
                </a:lnTo>
                <a:lnTo>
                  <a:pt x="9144" y="19812"/>
                </a:lnTo>
                <a:lnTo>
                  <a:pt x="19812" y="10668"/>
                </a:lnTo>
                <a:lnTo>
                  <a:pt x="2106168" y="10668"/>
                </a:lnTo>
                <a:lnTo>
                  <a:pt x="2106168" y="4572"/>
                </a:lnTo>
                <a:lnTo>
                  <a:pt x="2103120" y="0"/>
                </a:lnTo>
                <a:close/>
              </a:path>
              <a:path w="2106295" h="1891664">
                <a:moveTo>
                  <a:pt x="19812" y="1871472"/>
                </a:moveTo>
                <a:lnTo>
                  <a:pt x="9144" y="1871472"/>
                </a:lnTo>
                <a:lnTo>
                  <a:pt x="19812" y="1882139"/>
                </a:lnTo>
                <a:lnTo>
                  <a:pt x="19812" y="1871472"/>
                </a:lnTo>
                <a:close/>
              </a:path>
              <a:path w="2106295" h="1891664">
                <a:moveTo>
                  <a:pt x="2087880" y="1871472"/>
                </a:moveTo>
                <a:lnTo>
                  <a:pt x="19812" y="1871472"/>
                </a:lnTo>
                <a:lnTo>
                  <a:pt x="19812" y="1882139"/>
                </a:lnTo>
                <a:lnTo>
                  <a:pt x="2087880" y="1882139"/>
                </a:lnTo>
                <a:lnTo>
                  <a:pt x="2087880" y="1871472"/>
                </a:lnTo>
                <a:close/>
              </a:path>
              <a:path w="2106295" h="1891664">
                <a:moveTo>
                  <a:pt x="2087880" y="10668"/>
                </a:moveTo>
                <a:lnTo>
                  <a:pt x="2087880" y="1882139"/>
                </a:lnTo>
                <a:lnTo>
                  <a:pt x="2097024" y="1871472"/>
                </a:lnTo>
                <a:lnTo>
                  <a:pt x="2106168" y="1871472"/>
                </a:lnTo>
                <a:lnTo>
                  <a:pt x="2106168" y="19812"/>
                </a:lnTo>
                <a:lnTo>
                  <a:pt x="2097024" y="19812"/>
                </a:lnTo>
                <a:lnTo>
                  <a:pt x="2087880" y="10668"/>
                </a:lnTo>
                <a:close/>
              </a:path>
              <a:path w="2106295" h="1891664">
                <a:moveTo>
                  <a:pt x="2106168" y="1871472"/>
                </a:moveTo>
                <a:lnTo>
                  <a:pt x="2097024" y="1871472"/>
                </a:lnTo>
                <a:lnTo>
                  <a:pt x="2087880" y="1882139"/>
                </a:lnTo>
                <a:lnTo>
                  <a:pt x="2106168" y="1882139"/>
                </a:lnTo>
                <a:lnTo>
                  <a:pt x="2106168" y="1871472"/>
                </a:lnTo>
                <a:close/>
              </a:path>
              <a:path w="2106295" h="1891664">
                <a:moveTo>
                  <a:pt x="19812" y="10668"/>
                </a:moveTo>
                <a:lnTo>
                  <a:pt x="9144" y="19812"/>
                </a:lnTo>
                <a:lnTo>
                  <a:pt x="19812" y="19812"/>
                </a:lnTo>
                <a:lnTo>
                  <a:pt x="19812" y="10668"/>
                </a:lnTo>
                <a:close/>
              </a:path>
              <a:path w="2106295" h="1891664">
                <a:moveTo>
                  <a:pt x="2087880" y="10668"/>
                </a:moveTo>
                <a:lnTo>
                  <a:pt x="19812" y="10668"/>
                </a:lnTo>
                <a:lnTo>
                  <a:pt x="19812" y="19812"/>
                </a:lnTo>
                <a:lnTo>
                  <a:pt x="2087880" y="19812"/>
                </a:lnTo>
                <a:lnTo>
                  <a:pt x="2087880" y="10668"/>
                </a:lnTo>
                <a:close/>
              </a:path>
              <a:path w="2106295" h="1891664">
                <a:moveTo>
                  <a:pt x="2106168" y="10668"/>
                </a:moveTo>
                <a:lnTo>
                  <a:pt x="2087880" y="10668"/>
                </a:lnTo>
                <a:lnTo>
                  <a:pt x="2097024" y="19812"/>
                </a:lnTo>
                <a:lnTo>
                  <a:pt x="2106168" y="19812"/>
                </a:lnTo>
                <a:lnTo>
                  <a:pt x="2106168" y="10668"/>
                </a:lnTo>
                <a:close/>
              </a:path>
            </a:pathLst>
          </a:custGeom>
          <a:solidFill>
            <a:srgbClr val="5C9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588252" y="4234751"/>
            <a:ext cx="2087880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92710" marR="158115">
              <a:lnSpc>
                <a:spcPct val="100000"/>
              </a:lnSpc>
              <a:spcBef>
                <a:spcPts val="100"/>
              </a:spcBef>
              <a:buSzPct val="94444"/>
              <a:buAutoNum type="arabicPeriod"/>
              <a:tabLst>
                <a:tab pos="279400" algn="l"/>
              </a:tabLst>
            </a:pPr>
            <a:r>
              <a:rPr dirty="0" sz="1800">
                <a:solidFill>
                  <a:srgbClr val="FF0000"/>
                </a:solidFill>
                <a:latin typeface="Microsoft JhengHei"/>
                <a:cs typeface="Microsoft JhengHei"/>
              </a:rPr>
              <a:t>同⼀個⽉份加班 時間，可寫在同⼀ 張加班單上。</a:t>
            </a:r>
            <a:endParaRPr sz="1800">
              <a:latin typeface="Microsoft JhengHei"/>
              <a:cs typeface="Microsoft JhengHei"/>
            </a:endParaRPr>
          </a:p>
          <a:p>
            <a:pPr marL="92710" marR="200660">
              <a:lnSpc>
                <a:spcPct val="100000"/>
              </a:lnSpc>
              <a:buSzPct val="94444"/>
              <a:buAutoNum type="arabicPeriod"/>
              <a:tabLst>
                <a:tab pos="279400" algn="l"/>
              </a:tabLst>
            </a:pPr>
            <a:r>
              <a:rPr dirty="0" sz="1800">
                <a:solidFill>
                  <a:srgbClr val="FF0000"/>
                </a:solidFill>
                <a:latin typeface="Microsoft JhengHei"/>
                <a:cs typeface="Microsoft JhengHei"/>
              </a:rPr>
              <a:t>加班時數也需填 在時數表上面。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6106" y="37760"/>
            <a:ext cx="251460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5" b="1">
                <a:solidFill>
                  <a:srgbClr val="C1EEFF"/>
                </a:solidFill>
                <a:latin typeface="Microsoft JhengHei"/>
                <a:cs typeface="Microsoft JhengHei"/>
              </a:rPr>
              <a:t>實習加班</a:t>
            </a:r>
            <a:r>
              <a:rPr dirty="0" sz="4000" spc="-5" b="1">
                <a:solidFill>
                  <a:srgbClr val="C1EEFF"/>
                </a:solidFill>
                <a:latin typeface="Microsoft JhengHei"/>
                <a:cs typeface="Microsoft JhengHei"/>
              </a:rPr>
              <a:t>單</a:t>
            </a:r>
            <a:endParaRPr sz="400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06979" y="4139183"/>
            <a:ext cx="1751330" cy="739140"/>
          </a:xfrm>
          <a:custGeom>
            <a:avLst/>
            <a:gdLst/>
            <a:ahLst/>
            <a:cxnLst/>
            <a:rect l="l" t="t" r="r" b="b"/>
            <a:pathLst>
              <a:path w="1751329" h="739139">
                <a:moveTo>
                  <a:pt x="1621535" y="0"/>
                </a:moveTo>
                <a:lnTo>
                  <a:pt x="129539" y="0"/>
                </a:lnTo>
                <a:lnTo>
                  <a:pt x="115824" y="1524"/>
                </a:lnTo>
                <a:lnTo>
                  <a:pt x="67056" y="16764"/>
                </a:lnTo>
                <a:lnTo>
                  <a:pt x="30480" y="47244"/>
                </a:lnTo>
                <a:lnTo>
                  <a:pt x="6095" y="91440"/>
                </a:lnTo>
                <a:lnTo>
                  <a:pt x="1524" y="117348"/>
                </a:lnTo>
                <a:lnTo>
                  <a:pt x="0" y="129540"/>
                </a:lnTo>
                <a:lnTo>
                  <a:pt x="0" y="609600"/>
                </a:lnTo>
                <a:lnTo>
                  <a:pt x="1524" y="623316"/>
                </a:lnTo>
                <a:lnTo>
                  <a:pt x="22859" y="681228"/>
                </a:lnTo>
                <a:lnTo>
                  <a:pt x="57912" y="716280"/>
                </a:lnTo>
                <a:lnTo>
                  <a:pt x="103631" y="736092"/>
                </a:lnTo>
                <a:lnTo>
                  <a:pt x="117347" y="737616"/>
                </a:lnTo>
                <a:lnTo>
                  <a:pt x="129539" y="739140"/>
                </a:lnTo>
                <a:lnTo>
                  <a:pt x="1623059" y="739140"/>
                </a:lnTo>
                <a:lnTo>
                  <a:pt x="1635252" y="737616"/>
                </a:lnTo>
                <a:lnTo>
                  <a:pt x="1648968" y="736092"/>
                </a:lnTo>
                <a:lnTo>
                  <a:pt x="1661159" y="733044"/>
                </a:lnTo>
                <a:lnTo>
                  <a:pt x="1673352" y="728472"/>
                </a:lnTo>
                <a:lnTo>
                  <a:pt x="1689354" y="719328"/>
                </a:lnTo>
                <a:lnTo>
                  <a:pt x="117347" y="719328"/>
                </a:lnTo>
                <a:lnTo>
                  <a:pt x="106680" y="716280"/>
                </a:lnTo>
                <a:lnTo>
                  <a:pt x="96012" y="714756"/>
                </a:lnTo>
                <a:lnTo>
                  <a:pt x="86868" y="710184"/>
                </a:lnTo>
                <a:lnTo>
                  <a:pt x="76200" y="705612"/>
                </a:lnTo>
                <a:lnTo>
                  <a:pt x="44195" y="678180"/>
                </a:lnTo>
                <a:lnTo>
                  <a:pt x="21336" y="630936"/>
                </a:lnTo>
                <a:lnTo>
                  <a:pt x="19812" y="620268"/>
                </a:lnTo>
                <a:lnTo>
                  <a:pt x="19812" y="117348"/>
                </a:lnTo>
                <a:lnTo>
                  <a:pt x="21336" y="106680"/>
                </a:lnTo>
                <a:lnTo>
                  <a:pt x="24383" y="96012"/>
                </a:lnTo>
                <a:lnTo>
                  <a:pt x="28956" y="86868"/>
                </a:lnTo>
                <a:lnTo>
                  <a:pt x="33527" y="76200"/>
                </a:lnTo>
                <a:lnTo>
                  <a:pt x="38100" y="67056"/>
                </a:lnTo>
                <a:lnTo>
                  <a:pt x="45719" y="59436"/>
                </a:lnTo>
                <a:lnTo>
                  <a:pt x="51815" y="51816"/>
                </a:lnTo>
                <a:lnTo>
                  <a:pt x="86868" y="27432"/>
                </a:lnTo>
                <a:lnTo>
                  <a:pt x="118871" y="19812"/>
                </a:lnTo>
                <a:lnTo>
                  <a:pt x="1690420" y="19812"/>
                </a:lnTo>
                <a:lnTo>
                  <a:pt x="1684020" y="15240"/>
                </a:lnTo>
                <a:lnTo>
                  <a:pt x="1659635" y="6096"/>
                </a:lnTo>
                <a:lnTo>
                  <a:pt x="1647444" y="3048"/>
                </a:lnTo>
                <a:lnTo>
                  <a:pt x="1635252" y="1524"/>
                </a:lnTo>
                <a:lnTo>
                  <a:pt x="1621535" y="0"/>
                </a:lnTo>
                <a:close/>
              </a:path>
              <a:path w="1751329" h="739139">
                <a:moveTo>
                  <a:pt x="1690420" y="19812"/>
                </a:moveTo>
                <a:lnTo>
                  <a:pt x="1633728" y="19812"/>
                </a:lnTo>
                <a:lnTo>
                  <a:pt x="1644395" y="21336"/>
                </a:lnTo>
                <a:lnTo>
                  <a:pt x="1665732" y="27432"/>
                </a:lnTo>
                <a:lnTo>
                  <a:pt x="1674875" y="33528"/>
                </a:lnTo>
                <a:lnTo>
                  <a:pt x="1684020" y="38100"/>
                </a:lnTo>
                <a:lnTo>
                  <a:pt x="1693164" y="44196"/>
                </a:lnTo>
                <a:lnTo>
                  <a:pt x="1700783" y="51816"/>
                </a:lnTo>
                <a:lnTo>
                  <a:pt x="1706880" y="59436"/>
                </a:lnTo>
                <a:lnTo>
                  <a:pt x="1714499" y="68580"/>
                </a:lnTo>
                <a:lnTo>
                  <a:pt x="1723644" y="86868"/>
                </a:lnTo>
                <a:lnTo>
                  <a:pt x="1728216" y="97536"/>
                </a:lnTo>
                <a:lnTo>
                  <a:pt x="1732787" y="129540"/>
                </a:lnTo>
                <a:lnTo>
                  <a:pt x="1732787" y="609600"/>
                </a:lnTo>
                <a:lnTo>
                  <a:pt x="1731264" y="620268"/>
                </a:lnTo>
                <a:lnTo>
                  <a:pt x="1729740" y="632460"/>
                </a:lnTo>
                <a:lnTo>
                  <a:pt x="1726692" y="641604"/>
                </a:lnTo>
                <a:lnTo>
                  <a:pt x="1723644" y="652272"/>
                </a:lnTo>
                <a:lnTo>
                  <a:pt x="1719071" y="661416"/>
                </a:lnTo>
                <a:lnTo>
                  <a:pt x="1691640" y="694944"/>
                </a:lnTo>
                <a:lnTo>
                  <a:pt x="1664208" y="710184"/>
                </a:lnTo>
                <a:lnTo>
                  <a:pt x="1655064" y="714756"/>
                </a:lnTo>
                <a:lnTo>
                  <a:pt x="1644395" y="717804"/>
                </a:lnTo>
                <a:lnTo>
                  <a:pt x="1632204" y="719328"/>
                </a:lnTo>
                <a:lnTo>
                  <a:pt x="1689354" y="719328"/>
                </a:lnTo>
                <a:lnTo>
                  <a:pt x="1729740" y="681228"/>
                </a:lnTo>
                <a:lnTo>
                  <a:pt x="1744980" y="647700"/>
                </a:lnTo>
                <a:lnTo>
                  <a:pt x="1749552" y="635508"/>
                </a:lnTo>
                <a:lnTo>
                  <a:pt x="1751075" y="621792"/>
                </a:lnTo>
                <a:lnTo>
                  <a:pt x="1751075" y="115824"/>
                </a:lnTo>
                <a:lnTo>
                  <a:pt x="1735835" y="67056"/>
                </a:lnTo>
                <a:lnTo>
                  <a:pt x="1703832" y="28956"/>
                </a:lnTo>
                <a:lnTo>
                  <a:pt x="1694687" y="22860"/>
                </a:lnTo>
                <a:lnTo>
                  <a:pt x="1690420" y="198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5261" y="292013"/>
            <a:ext cx="453390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5">
                <a:solidFill>
                  <a:srgbClr val="C1EEFF"/>
                </a:solidFill>
                <a:latin typeface="PMingLiU"/>
                <a:cs typeface="PMingLiU"/>
              </a:rPr>
              <a:t>如何撰寫實習報告</a:t>
            </a:r>
            <a:r>
              <a:rPr dirty="0" sz="4000" spc="-55">
                <a:solidFill>
                  <a:srgbClr val="C1EEFF"/>
                </a:solidFill>
                <a:latin typeface="Consolas"/>
                <a:cs typeface="Consolas"/>
              </a:rPr>
              <a:t>-1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8765" y="948860"/>
            <a:ext cx="7924800" cy="57645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302895" indent="-343535">
              <a:lnSpc>
                <a:spcPct val="100000"/>
              </a:lnSpc>
              <a:spcBef>
                <a:spcPts val="95"/>
              </a:spcBef>
              <a:buClr>
                <a:srgbClr val="D6ECFF"/>
              </a:buClr>
              <a:buSzPct val="94642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dirty="0" u="heavy" sz="280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icrosoft JhengHei"/>
                <a:cs typeface="Microsoft JhengHei"/>
              </a:rPr>
              <a:t>內文</a:t>
            </a:r>
            <a:r>
              <a:rPr dirty="0" sz="2800" spc="-5">
                <a:solidFill>
                  <a:srgbClr val="FFFFFF"/>
                </a:solidFill>
                <a:latin typeface="Microsoft JhengHei"/>
                <a:cs typeface="Microsoft JhengHei"/>
              </a:rPr>
              <a:t>請參閱</a:t>
            </a:r>
            <a:r>
              <a:rPr dirty="0" u="heavy" sz="2800" spc="-5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Microsoft JhengHei"/>
                <a:cs typeface="Microsoft JhengHei"/>
              </a:rPr>
              <a:t>觀光人手冊</a:t>
            </a:r>
            <a:r>
              <a:rPr dirty="0" sz="2800" spc="-5">
                <a:solidFill>
                  <a:srgbClr val="FFFFFF"/>
                </a:solidFill>
                <a:latin typeface="Microsoft JhengHei"/>
                <a:cs typeface="Microsoft JhengHei"/>
              </a:rPr>
              <a:t>與</a:t>
            </a:r>
            <a:r>
              <a:rPr dirty="0" u="heavy" sz="2800" spc="-5">
                <a:solidFill>
                  <a:srgbClr val="EB8803"/>
                </a:solidFill>
                <a:uFill>
                  <a:solidFill>
                    <a:srgbClr val="EB8803"/>
                  </a:solidFill>
                </a:uFill>
                <a:latin typeface="Microsoft JhengHei"/>
                <a:cs typeface="Microsoft JhengHei"/>
                <a:hlinkClick r:id="rId2"/>
              </a:rPr>
              <a:t>觀院網站</a:t>
            </a:r>
            <a:r>
              <a:rPr dirty="0" sz="2800" spc="-5">
                <a:solidFill>
                  <a:srgbClr val="FFC000"/>
                </a:solidFill>
                <a:latin typeface="Microsoft JhengHei"/>
                <a:cs typeface="Microsoft JhengHei"/>
              </a:rPr>
              <a:t>（表單</a:t>
            </a:r>
            <a:r>
              <a:rPr dirty="0" sz="2800" spc="15">
                <a:solidFill>
                  <a:srgbClr val="FFC000"/>
                </a:solidFill>
                <a:latin typeface="Microsoft JhengHei"/>
                <a:cs typeface="Microsoft JhengHei"/>
              </a:rPr>
              <a:t>下</a:t>
            </a:r>
            <a:r>
              <a:rPr dirty="0" sz="2800" spc="-10">
                <a:solidFill>
                  <a:srgbClr val="FFC000"/>
                </a:solidFill>
                <a:latin typeface="Microsoft JhengHei"/>
                <a:cs typeface="Microsoft JhengHei"/>
              </a:rPr>
              <a:t>載</a:t>
            </a:r>
            <a:r>
              <a:rPr dirty="0" sz="2800" spc="-5">
                <a:solidFill>
                  <a:srgbClr val="FFC000"/>
                </a:solidFill>
                <a:latin typeface="Microsoft JhengHei"/>
                <a:cs typeface="Microsoft JhengHei"/>
              </a:rPr>
              <a:t>- </a:t>
            </a:r>
            <a:r>
              <a:rPr dirty="0" sz="2800" spc="-100">
                <a:solidFill>
                  <a:srgbClr val="FFC000"/>
                </a:solidFill>
                <a:latin typeface="Microsoft JhengHei"/>
                <a:cs typeface="Microsoft JhengHei"/>
              </a:rPr>
              <a:t>學</a:t>
            </a:r>
            <a:r>
              <a:rPr dirty="0" sz="2800" spc="-60">
                <a:solidFill>
                  <a:srgbClr val="FFC000"/>
                </a:solidFill>
                <a:latin typeface="Microsoft JhengHei"/>
                <a:cs typeface="Microsoft JhengHei"/>
              </a:rPr>
              <a:t>Th</a:t>
            </a:r>
            <a:r>
              <a:rPr dirty="0" sz="2800" spc="-100">
                <a:solidFill>
                  <a:srgbClr val="FFC000"/>
                </a:solidFill>
                <a:latin typeface="Microsoft JhengHei"/>
                <a:cs typeface="Microsoft JhengHei"/>
              </a:rPr>
              <a:t>實習）</a:t>
            </a:r>
            <a:endParaRPr sz="2800">
              <a:latin typeface="Microsoft JhengHei"/>
              <a:cs typeface="Microsoft JhengHei"/>
            </a:endParaRPr>
          </a:p>
          <a:p>
            <a:pPr marL="158750" marR="6233160">
              <a:lnSpc>
                <a:spcPct val="100000"/>
              </a:lnSpc>
              <a:spcBef>
                <a:spcPts val="40"/>
              </a:spcBef>
            </a:pPr>
            <a:r>
              <a:rPr dirty="0" sz="3000" b="1">
                <a:solidFill>
                  <a:srgbClr val="FFFFFF"/>
                </a:solidFill>
                <a:latin typeface="Microsoft JhengHei"/>
                <a:cs typeface="Microsoft JhengHei"/>
              </a:rPr>
              <a:t>⼀、前⾔ 二、本文</a:t>
            </a:r>
            <a:endParaRPr sz="3000">
              <a:latin typeface="Microsoft JhengHei"/>
              <a:cs typeface="Microsoft JhengHei"/>
            </a:endParaRPr>
          </a:p>
          <a:p>
            <a:pPr marL="539750">
              <a:lnSpc>
                <a:spcPts val="2400"/>
              </a:lnSpc>
              <a:spcBef>
                <a:spcPts val="30"/>
              </a:spcBef>
            </a:pPr>
            <a:r>
              <a:rPr dirty="0" sz="2000">
                <a:solidFill>
                  <a:srgbClr val="FFFFFF"/>
                </a:solidFill>
                <a:latin typeface="Microsoft JhengHei"/>
                <a:cs typeface="Microsoft JhengHei"/>
              </a:rPr>
              <a:t>(⼀</a:t>
            </a:r>
            <a:r>
              <a:rPr dirty="0" sz="2000" spc="5">
                <a:solidFill>
                  <a:srgbClr val="FFFFFF"/>
                </a:solidFill>
                <a:latin typeface="Microsoft JhengHei"/>
                <a:cs typeface="Microsoft JhengHei"/>
              </a:rPr>
              <a:t>)</a:t>
            </a:r>
            <a:r>
              <a:rPr dirty="0" sz="2000">
                <a:solidFill>
                  <a:srgbClr val="FFFFFF"/>
                </a:solidFill>
                <a:latin typeface="Microsoft JhengHei"/>
                <a:cs typeface="Microsoft JhengHei"/>
              </a:rPr>
              <a:t>實習單位簡介</a:t>
            </a:r>
            <a:endParaRPr sz="2000">
              <a:latin typeface="Microsoft JhengHei"/>
              <a:cs typeface="Microsoft JhengHei"/>
            </a:endParaRPr>
          </a:p>
          <a:p>
            <a:pPr marL="1047115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Microsoft JhengHei"/>
                <a:cs typeface="Microsoft JhengHei"/>
              </a:rPr>
              <a:t>如：企業文化、組織、部門、產</a:t>
            </a:r>
            <a:r>
              <a:rPr dirty="0" sz="2000" spc="-25">
                <a:solidFill>
                  <a:srgbClr val="FFFFFF"/>
                </a:solidFill>
                <a:latin typeface="Microsoft JhengHei"/>
                <a:cs typeface="Microsoft JhengHei"/>
              </a:rPr>
              <a:t>品</a:t>
            </a:r>
            <a:r>
              <a:rPr dirty="0" sz="2000">
                <a:solidFill>
                  <a:srgbClr val="FFFFFF"/>
                </a:solidFill>
                <a:latin typeface="Microsoft JhengHei"/>
                <a:cs typeface="Microsoft JhengHei"/>
              </a:rPr>
              <a:t>、形</a:t>
            </a:r>
            <a:r>
              <a:rPr dirty="0" sz="2000" spc="-15">
                <a:solidFill>
                  <a:srgbClr val="FFFFFF"/>
                </a:solidFill>
                <a:latin typeface="Microsoft JhengHei"/>
                <a:cs typeface="Microsoft JhengHei"/>
              </a:rPr>
              <a:t>象</a:t>
            </a:r>
            <a:r>
              <a:rPr dirty="0" sz="2000" spc="-10">
                <a:solidFill>
                  <a:srgbClr val="FFFFFF"/>
                </a:solidFill>
                <a:latin typeface="Microsoft JhengHei"/>
                <a:cs typeface="Microsoft JhengHei"/>
              </a:rPr>
              <a:t>.....</a:t>
            </a:r>
            <a:r>
              <a:rPr dirty="0" sz="2000">
                <a:solidFill>
                  <a:srgbClr val="FFFFFF"/>
                </a:solidFill>
                <a:latin typeface="Microsoft JhengHei"/>
                <a:cs typeface="Microsoft JhengHei"/>
              </a:rPr>
              <a:t>等。</a:t>
            </a:r>
            <a:endParaRPr sz="2000">
              <a:latin typeface="Microsoft JhengHei"/>
              <a:cs typeface="Microsoft JhengHei"/>
            </a:endParaRPr>
          </a:p>
          <a:p>
            <a:pPr marL="984885" marR="95885" indent="-445134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Microsoft JhengHei"/>
                <a:cs typeface="Microsoft JhengHei"/>
              </a:rPr>
              <a:t>(二</a:t>
            </a:r>
            <a:r>
              <a:rPr dirty="0" sz="2000" spc="5">
                <a:solidFill>
                  <a:srgbClr val="FFFFFF"/>
                </a:solidFill>
                <a:latin typeface="Microsoft JhengHei"/>
                <a:cs typeface="Microsoft JhengHei"/>
              </a:rPr>
              <a:t>)</a:t>
            </a:r>
            <a:r>
              <a:rPr dirty="0" sz="2000">
                <a:solidFill>
                  <a:srgbClr val="FFFFFF"/>
                </a:solidFill>
                <a:latin typeface="Microsoft JhengHei"/>
                <a:cs typeface="Microsoft JhengHei"/>
              </a:rPr>
              <a:t>作業流程（實習</a:t>
            </a:r>
            <a:r>
              <a:rPr dirty="0" sz="2000" spc="-25">
                <a:solidFill>
                  <a:srgbClr val="FFFFFF"/>
                </a:solidFill>
                <a:latin typeface="Microsoft JhengHei"/>
                <a:cs typeface="Microsoft JhengHei"/>
              </a:rPr>
              <a:t>單</a:t>
            </a:r>
            <a:r>
              <a:rPr dirty="0" sz="2000">
                <a:solidFill>
                  <a:srgbClr val="FFFFFF"/>
                </a:solidFill>
                <a:latin typeface="Microsoft JhengHei"/>
                <a:cs typeface="Microsoft JhengHei"/>
              </a:rPr>
              <a:t>位作業流程</a:t>
            </a:r>
            <a:r>
              <a:rPr dirty="0" sz="2000" spc="-25">
                <a:solidFill>
                  <a:srgbClr val="FFFFFF"/>
                </a:solidFill>
                <a:latin typeface="Microsoft JhengHei"/>
                <a:cs typeface="Microsoft JhengHei"/>
              </a:rPr>
              <a:t>概</a:t>
            </a:r>
            <a:r>
              <a:rPr dirty="0" sz="2000">
                <a:solidFill>
                  <a:srgbClr val="FFFFFF"/>
                </a:solidFill>
                <a:latin typeface="Microsoft JhengHei"/>
                <a:cs typeface="Microsoft JhengHei"/>
              </a:rPr>
              <a:t>述）及實習</a:t>
            </a:r>
            <a:r>
              <a:rPr dirty="0" sz="2000" spc="-25">
                <a:solidFill>
                  <a:srgbClr val="FFFFFF"/>
                </a:solidFill>
                <a:latin typeface="Microsoft JhengHei"/>
                <a:cs typeface="Microsoft JhengHei"/>
              </a:rPr>
              <a:t>工</a:t>
            </a:r>
            <a:r>
              <a:rPr dirty="0" sz="2000">
                <a:solidFill>
                  <a:srgbClr val="FFFFFF"/>
                </a:solidFill>
                <a:latin typeface="Microsoft JhengHei"/>
                <a:cs typeface="Microsoft JhengHei"/>
              </a:rPr>
              <a:t>作內容（</a:t>
            </a:r>
            <a:r>
              <a:rPr dirty="0" sz="2000" spc="-15">
                <a:solidFill>
                  <a:srgbClr val="FFFFFF"/>
                </a:solidFill>
                <a:latin typeface="Microsoft JhengHei"/>
                <a:cs typeface="Microsoft JhengHei"/>
              </a:rPr>
              <a:t>本</a:t>
            </a:r>
            <a:r>
              <a:rPr dirty="0" sz="2000">
                <a:solidFill>
                  <a:srgbClr val="FFFFFF"/>
                </a:solidFill>
                <a:latin typeface="Microsoft JhengHei"/>
                <a:cs typeface="Microsoft JhengHei"/>
              </a:rPr>
              <a:t>身工 作內容，如：工作準備、服</a:t>
            </a:r>
            <a:r>
              <a:rPr dirty="0" sz="2000" spc="-25">
                <a:solidFill>
                  <a:srgbClr val="FFFFFF"/>
                </a:solidFill>
                <a:latin typeface="Microsoft JhengHei"/>
                <a:cs typeface="Microsoft JhengHei"/>
              </a:rPr>
              <a:t>務</a:t>
            </a:r>
            <a:r>
              <a:rPr dirty="0" sz="2000">
                <a:solidFill>
                  <a:srgbClr val="FFFFFF"/>
                </a:solidFill>
                <a:latin typeface="Microsoft JhengHei"/>
                <a:cs typeface="Microsoft JhengHei"/>
              </a:rPr>
              <a:t>流程</a:t>
            </a:r>
            <a:r>
              <a:rPr dirty="0" sz="2000" spc="-10">
                <a:solidFill>
                  <a:srgbClr val="FFFFFF"/>
                </a:solidFill>
                <a:latin typeface="Microsoft JhengHei"/>
                <a:cs typeface="Microsoft JhengHei"/>
              </a:rPr>
              <a:t>.....</a:t>
            </a:r>
            <a:r>
              <a:rPr dirty="0" sz="2000">
                <a:solidFill>
                  <a:srgbClr val="FFFFFF"/>
                </a:solidFill>
                <a:latin typeface="Microsoft JhengHei"/>
                <a:cs typeface="Microsoft JhengHei"/>
              </a:rPr>
              <a:t>等。）</a:t>
            </a:r>
            <a:endParaRPr sz="2000">
              <a:latin typeface="Microsoft JhengHei"/>
              <a:cs typeface="Microsoft JhengHei"/>
            </a:endParaRPr>
          </a:p>
          <a:p>
            <a:pPr marL="158750">
              <a:lnSpc>
                <a:spcPts val="3570"/>
              </a:lnSpc>
            </a:pPr>
            <a:r>
              <a:rPr dirty="0" sz="3000" b="1">
                <a:solidFill>
                  <a:srgbClr val="FFFFFF"/>
                </a:solidFill>
                <a:latin typeface="Microsoft JhengHei"/>
                <a:cs typeface="Microsoft JhengHei"/>
              </a:rPr>
              <a:t>三、心得及建議事項</a:t>
            </a:r>
            <a:endParaRPr sz="3000">
              <a:latin typeface="Microsoft JhengHei"/>
              <a:cs typeface="Microsoft JhengHei"/>
            </a:endParaRPr>
          </a:p>
          <a:p>
            <a:pPr marL="603885" marR="5875020">
              <a:lnSpc>
                <a:spcPct val="100000"/>
              </a:lnSpc>
              <a:spcBef>
                <a:spcPts val="30"/>
              </a:spcBef>
            </a:pPr>
            <a:r>
              <a:rPr dirty="0" sz="2000">
                <a:solidFill>
                  <a:srgbClr val="FFFFFF"/>
                </a:solidFill>
                <a:latin typeface="Microsoft JhengHei"/>
                <a:cs typeface="Microsoft JhengHei"/>
              </a:rPr>
              <a:t>(⼀)實習心得  (二)建議事項</a:t>
            </a:r>
            <a:endParaRPr sz="2000">
              <a:latin typeface="Microsoft JhengHei"/>
              <a:cs typeface="Microsoft JhengHei"/>
            </a:endParaRPr>
          </a:p>
          <a:p>
            <a:pPr marL="1556385" marR="5080" indent="-50927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Microsoft JhengHei"/>
                <a:cs typeface="Microsoft JhengHei"/>
              </a:rPr>
              <a:t>如：對實習單位制度建議、對未</a:t>
            </a:r>
            <a:r>
              <a:rPr dirty="0" sz="2000" spc="-25">
                <a:solidFill>
                  <a:srgbClr val="FFFFFF"/>
                </a:solidFill>
                <a:latin typeface="Microsoft JhengHei"/>
                <a:cs typeface="Microsoft JhengHei"/>
              </a:rPr>
              <a:t>來</a:t>
            </a:r>
            <a:r>
              <a:rPr dirty="0" sz="2000">
                <a:solidFill>
                  <a:srgbClr val="FFFFFF"/>
                </a:solidFill>
                <a:latin typeface="Microsoft JhengHei"/>
                <a:cs typeface="Microsoft JhengHei"/>
              </a:rPr>
              <a:t>實習同學實</a:t>
            </a:r>
            <a:r>
              <a:rPr dirty="0" sz="2000" spc="-25">
                <a:solidFill>
                  <a:srgbClr val="FFFFFF"/>
                </a:solidFill>
                <a:latin typeface="Microsoft JhengHei"/>
                <a:cs typeface="Microsoft JhengHei"/>
              </a:rPr>
              <a:t>習</a:t>
            </a:r>
            <a:r>
              <a:rPr dirty="0" sz="2000">
                <a:solidFill>
                  <a:srgbClr val="FFFFFF"/>
                </a:solidFill>
                <a:latin typeface="Microsoft JhengHei"/>
                <a:cs typeface="Microsoft JhengHei"/>
              </a:rPr>
              <a:t>前應有的</a:t>
            </a:r>
            <a:r>
              <a:rPr dirty="0" sz="2000" spc="-15">
                <a:solidFill>
                  <a:srgbClr val="FFFFFF"/>
                </a:solidFill>
                <a:latin typeface="Microsoft JhengHei"/>
                <a:cs typeface="Microsoft JhengHei"/>
              </a:rPr>
              <a:t>認</a:t>
            </a:r>
            <a:r>
              <a:rPr dirty="0" sz="2000">
                <a:solidFill>
                  <a:srgbClr val="FFFFFF"/>
                </a:solidFill>
                <a:latin typeface="Microsoft JhengHei"/>
                <a:cs typeface="Microsoft JhengHei"/>
              </a:rPr>
              <a:t>知 及態度建議、對本院實習制</a:t>
            </a:r>
            <a:r>
              <a:rPr dirty="0" sz="2000" spc="-25">
                <a:solidFill>
                  <a:srgbClr val="FFFFFF"/>
                </a:solidFill>
                <a:latin typeface="Microsoft JhengHei"/>
                <a:cs typeface="Microsoft JhengHei"/>
              </a:rPr>
              <a:t>度</a:t>
            </a:r>
            <a:r>
              <a:rPr dirty="0" sz="2000">
                <a:solidFill>
                  <a:srgbClr val="FFFFFF"/>
                </a:solidFill>
                <a:latin typeface="Microsoft JhengHei"/>
                <a:cs typeface="Microsoft JhengHei"/>
              </a:rPr>
              <a:t>建議…等。</a:t>
            </a:r>
            <a:endParaRPr sz="2000">
              <a:latin typeface="Microsoft JhengHei"/>
              <a:cs typeface="Microsoft JhengHei"/>
            </a:endParaRPr>
          </a:p>
          <a:p>
            <a:pPr marL="158750">
              <a:lnSpc>
                <a:spcPts val="3570"/>
              </a:lnSpc>
            </a:pPr>
            <a:r>
              <a:rPr dirty="0" sz="3000" b="1">
                <a:solidFill>
                  <a:srgbClr val="FFFFFF"/>
                </a:solidFill>
                <a:latin typeface="Microsoft JhengHei"/>
                <a:cs typeface="Microsoft JhengHei"/>
              </a:rPr>
              <a:t>四、附件</a:t>
            </a:r>
            <a:endParaRPr sz="3000">
              <a:latin typeface="Microsoft JhengHei"/>
              <a:cs typeface="Microsoft JhengHei"/>
            </a:endParaRPr>
          </a:p>
          <a:p>
            <a:pPr marL="666115">
              <a:lnSpc>
                <a:spcPct val="100000"/>
              </a:lnSpc>
              <a:spcBef>
                <a:spcPts val="30"/>
              </a:spcBef>
            </a:pPr>
            <a:r>
              <a:rPr dirty="0" sz="2000" b="1">
                <a:solidFill>
                  <a:srgbClr val="FFC000"/>
                </a:solidFill>
                <a:latin typeface="Microsoft JhengHei"/>
                <a:cs typeface="Microsoft JhengHei"/>
              </a:rPr>
              <a:t>工作服勤照片</a:t>
            </a:r>
            <a:r>
              <a:rPr dirty="0" sz="2000" spc="-10" b="1">
                <a:solidFill>
                  <a:srgbClr val="FFC000"/>
                </a:solidFill>
                <a:latin typeface="Microsoft JhengHei"/>
                <a:cs typeface="Microsoft JhengHei"/>
              </a:rPr>
              <a:t>10</a:t>
            </a:r>
            <a:r>
              <a:rPr dirty="0" sz="2000" b="1">
                <a:solidFill>
                  <a:srgbClr val="FFC000"/>
                </a:solidFill>
                <a:latin typeface="Microsoft JhengHei"/>
                <a:cs typeface="Microsoft JhengHei"/>
              </a:rPr>
              <a:t>張以上</a:t>
            </a:r>
            <a:r>
              <a:rPr dirty="0" sz="2000">
                <a:solidFill>
                  <a:srgbClr val="FFFFFF"/>
                </a:solidFill>
                <a:latin typeface="Microsoft JhengHei"/>
                <a:cs typeface="Microsoft JhengHei"/>
              </a:rPr>
              <a:t>，</a:t>
            </a:r>
            <a:r>
              <a:rPr dirty="0" sz="2000" b="1">
                <a:solidFill>
                  <a:srgbClr val="FFC000"/>
                </a:solidFill>
                <a:latin typeface="Microsoft JhengHei"/>
                <a:cs typeface="Microsoft JhengHei"/>
              </a:rPr>
              <a:t>請彩</a:t>
            </a:r>
            <a:r>
              <a:rPr dirty="0" sz="2000" spc="-15" b="1">
                <a:solidFill>
                  <a:srgbClr val="FFC000"/>
                </a:solidFill>
                <a:latin typeface="Microsoft JhengHei"/>
                <a:cs typeface="Microsoft JhengHei"/>
              </a:rPr>
              <a:t>印</a:t>
            </a:r>
            <a:r>
              <a:rPr dirty="0" sz="2000">
                <a:solidFill>
                  <a:srgbClr val="FFFFFF"/>
                </a:solidFill>
                <a:latin typeface="Microsoft JhengHei"/>
                <a:cs typeface="Microsoft JhengHei"/>
              </a:rPr>
              <a:t>。</a:t>
            </a:r>
            <a:endParaRPr sz="2000">
              <a:latin typeface="Microsoft JhengHei"/>
              <a:cs typeface="Microsoft JhengHei"/>
            </a:endParaRPr>
          </a:p>
          <a:p>
            <a:pPr marL="984885">
              <a:lnSpc>
                <a:spcPct val="100000"/>
              </a:lnSpc>
            </a:pPr>
            <a:r>
              <a:rPr dirty="0" sz="2000" b="1">
                <a:solidFill>
                  <a:srgbClr val="FFFFFF"/>
                </a:solidFill>
                <a:latin typeface="Microsoft JhengHei"/>
                <a:cs typeface="Microsoft JhengHei"/>
              </a:rPr>
              <a:t>（公司規定不得拍照者請單</a:t>
            </a:r>
            <a:r>
              <a:rPr dirty="0" sz="2000" spc="-25" b="1">
                <a:solidFill>
                  <a:srgbClr val="FFFFFF"/>
                </a:solidFill>
                <a:latin typeface="Microsoft JhengHei"/>
                <a:cs typeface="Microsoft JhengHei"/>
              </a:rPr>
              <a:t>位</a:t>
            </a:r>
            <a:r>
              <a:rPr dirty="0" sz="2000" b="1">
                <a:solidFill>
                  <a:srgbClr val="FFFFFF"/>
                </a:solidFill>
                <a:latin typeface="Microsoft JhengHei"/>
                <a:cs typeface="Microsoft JhengHei"/>
              </a:rPr>
              <a:t>主管出具證</a:t>
            </a:r>
            <a:r>
              <a:rPr dirty="0" sz="20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明</a:t>
            </a:r>
            <a:r>
              <a:rPr dirty="0" sz="2000" b="1">
                <a:solidFill>
                  <a:srgbClr val="FFFFFF"/>
                </a:solidFill>
                <a:latin typeface="Microsoft JhengHei"/>
                <a:cs typeface="Microsoft JhengHei"/>
              </a:rPr>
              <a:t>）</a:t>
            </a:r>
            <a:endParaRPr sz="20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149" y="530027"/>
            <a:ext cx="448945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5">
                <a:solidFill>
                  <a:srgbClr val="C1EEFF"/>
                </a:solidFill>
              </a:rPr>
              <a:t>如何撰寫實習報告</a:t>
            </a:r>
            <a:r>
              <a:rPr dirty="0" sz="4000" spc="-100">
                <a:solidFill>
                  <a:srgbClr val="C1EEFF"/>
                </a:solidFill>
              </a:rPr>
              <a:t>-</a:t>
            </a:r>
            <a:r>
              <a:rPr dirty="0" sz="4000" spc="-5">
                <a:solidFill>
                  <a:srgbClr val="C1EEFF"/>
                </a:solidFill>
              </a:rPr>
              <a:t>2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061652" y="1380545"/>
            <a:ext cx="7226934" cy="11163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180" marR="5080" indent="-285115">
              <a:lnSpc>
                <a:spcPct val="119300"/>
              </a:lnSpc>
              <a:spcBef>
                <a:spcPts val="100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dirty="0"/>
              <a:t>	</a:t>
            </a:r>
            <a:r>
              <a:rPr dirty="0" u="heavy" sz="3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icrosoft JhengHei"/>
                <a:cs typeface="Microsoft JhengHei"/>
              </a:rPr>
              <a:t>格式</a:t>
            </a:r>
            <a:r>
              <a:rPr dirty="0" sz="3000">
                <a:solidFill>
                  <a:srgbClr val="FFFFFF"/>
                </a:solidFill>
                <a:latin typeface="Microsoft JhengHei"/>
                <a:cs typeface="Microsoft JhengHei"/>
              </a:rPr>
              <a:t>請參閱</a:t>
            </a:r>
            <a:r>
              <a:rPr dirty="0" sz="3000">
                <a:solidFill>
                  <a:srgbClr val="FFC000"/>
                </a:solidFill>
                <a:latin typeface="Microsoft JhengHei"/>
                <a:cs typeface="Microsoft JhengHei"/>
              </a:rPr>
              <a:t>觀光人手冊</a:t>
            </a:r>
            <a:r>
              <a:rPr dirty="0" sz="3000">
                <a:solidFill>
                  <a:srgbClr val="FFFFFF"/>
                </a:solidFill>
                <a:latin typeface="Microsoft JhengHei"/>
                <a:cs typeface="Microsoft JhengHei"/>
              </a:rPr>
              <a:t>或是</a:t>
            </a:r>
            <a:r>
              <a:rPr dirty="0" sz="3000">
                <a:solidFill>
                  <a:srgbClr val="FFC000"/>
                </a:solidFill>
                <a:latin typeface="Microsoft JhengHei"/>
                <a:cs typeface="Microsoft JhengHei"/>
              </a:rPr>
              <a:t>觀光學院網頁 </a:t>
            </a:r>
            <a:r>
              <a:rPr dirty="0" sz="3000">
                <a:solidFill>
                  <a:srgbClr val="FFFFFF"/>
                </a:solidFill>
                <a:latin typeface="Microsoft JhengHei"/>
                <a:cs typeface="Microsoft JhengHei"/>
              </a:rPr>
              <a:t>例如：字體、行距</a:t>
            </a:r>
            <a:endParaRPr sz="30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6851" y="304193"/>
            <a:ext cx="201930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5">
                <a:solidFill>
                  <a:srgbClr val="C1EEFF"/>
                </a:solidFill>
              </a:rPr>
              <a:t>實習結</a:t>
            </a:r>
            <a:r>
              <a:rPr dirty="0" sz="4000" spc="-5">
                <a:solidFill>
                  <a:srgbClr val="C1EEFF"/>
                </a:solidFill>
              </a:rPr>
              <a:t>束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18890" y="1003886"/>
            <a:ext cx="7895590" cy="5396230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795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3000">
                <a:solidFill>
                  <a:srgbClr val="FFFFFF"/>
                </a:solidFill>
                <a:latin typeface="Microsoft JhengHei"/>
                <a:cs typeface="Microsoft JhengHei"/>
              </a:rPr>
              <a:t>感謝實習單位</a:t>
            </a:r>
            <a:endParaRPr sz="3000">
              <a:latin typeface="Microsoft JhengHei"/>
              <a:cs typeface="Microsoft JhengHei"/>
            </a:endParaRPr>
          </a:p>
          <a:p>
            <a:pPr marL="354965" indent="-342900">
              <a:lnSpc>
                <a:spcPct val="100000"/>
              </a:lnSpc>
              <a:spcBef>
                <a:spcPts val="695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3000">
                <a:solidFill>
                  <a:srgbClr val="FFFFFF"/>
                </a:solidFill>
                <a:latin typeface="Microsoft JhengHei"/>
                <a:cs typeface="Microsoft JhengHei"/>
              </a:rPr>
              <a:t>繳交</a:t>
            </a:r>
            <a:endParaRPr sz="3000">
              <a:latin typeface="Microsoft JhengHei"/>
              <a:cs typeface="Microsoft JhengHei"/>
            </a:endParaRPr>
          </a:p>
          <a:p>
            <a:pPr lvl="1" marL="702945" indent="-310515">
              <a:lnSpc>
                <a:spcPct val="100000"/>
              </a:lnSpc>
              <a:spcBef>
                <a:spcPts val="695"/>
              </a:spcBef>
              <a:buSzPct val="96666"/>
              <a:buAutoNum type="arabicPeriod"/>
              <a:tabLst>
                <a:tab pos="703580" algn="l"/>
              </a:tabLst>
            </a:pPr>
            <a:r>
              <a:rPr dirty="0" sz="3000">
                <a:solidFill>
                  <a:srgbClr val="FFFFFF"/>
                </a:solidFill>
                <a:latin typeface="Microsoft JhengHei"/>
                <a:cs typeface="Microsoft JhengHei"/>
              </a:rPr>
              <a:t>實習報告</a:t>
            </a:r>
            <a:r>
              <a:rPr dirty="0" sz="3000" spc="-5">
                <a:solidFill>
                  <a:srgbClr val="FFFFFF"/>
                </a:solidFill>
                <a:latin typeface="Microsoft JhengHei"/>
                <a:cs typeface="Microsoft JhengHei"/>
              </a:rPr>
              <a:t>(</a:t>
            </a:r>
            <a:r>
              <a:rPr dirty="0" sz="3000">
                <a:solidFill>
                  <a:srgbClr val="FFFFFF"/>
                </a:solidFill>
                <a:latin typeface="Microsoft JhengHei"/>
                <a:cs typeface="Microsoft JhengHei"/>
              </a:rPr>
              <a:t>紙本左上角裝釘即可)+</a:t>
            </a:r>
            <a:endParaRPr sz="3000">
              <a:latin typeface="Microsoft JhengHei"/>
              <a:cs typeface="Microsoft JhengHei"/>
            </a:endParaRPr>
          </a:p>
          <a:p>
            <a:pPr lvl="1" marL="702945" indent="-310515">
              <a:lnSpc>
                <a:spcPct val="100000"/>
              </a:lnSpc>
              <a:spcBef>
                <a:spcPts val="710"/>
              </a:spcBef>
              <a:buSzPct val="96666"/>
              <a:buAutoNum type="arabicPeriod"/>
              <a:tabLst>
                <a:tab pos="703580" algn="l"/>
              </a:tabLst>
            </a:pPr>
            <a:r>
              <a:rPr dirty="0" sz="3000">
                <a:solidFill>
                  <a:srgbClr val="FFFFFF"/>
                </a:solidFill>
                <a:latin typeface="Microsoft JhengHei"/>
                <a:cs typeface="Microsoft JhengHei"/>
              </a:rPr>
              <a:t>電子檔</a:t>
            </a:r>
            <a:r>
              <a:rPr dirty="0" sz="3000" spc="-5">
                <a:solidFill>
                  <a:srgbClr val="FFFFFF"/>
                </a:solidFill>
                <a:latin typeface="Microsoft JhengHei"/>
                <a:cs typeface="Microsoft JhengHei"/>
              </a:rPr>
              <a:t>(</a:t>
            </a:r>
            <a:r>
              <a:rPr dirty="0" sz="3000" b="1">
                <a:solidFill>
                  <a:srgbClr val="FFFFFF"/>
                </a:solidFill>
                <a:latin typeface="Microsoft JhengHei"/>
                <a:cs typeface="Microsoft JhengHei"/>
              </a:rPr>
              <a:t>光碟片</a:t>
            </a:r>
            <a:r>
              <a:rPr dirty="0" sz="3000" spc="-5" b="1">
                <a:solidFill>
                  <a:srgbClr val="FFFFFF"/>
                </a:solidFill>
                <a:latin typeface="Microsoft JhengHei"/>
                <a:cs typeface="Microsoft JhengHei"/>
              </a:rPr>
              <a:t>，</a:t>
            </a:r>
            <a:r>
              <a:rPr dirty="0" u="heavy" sz="190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icrosoft JhengHei"/>
                <a:cs typeface="Microsoft JhengHei"/>
              </a:rPr>
              <a:t>請寫實習單位、班級、姓名、學號</a:t>
            </a:r>
            <a:r>
              <a:rPr dirty="0" sz="3000">
                <a:solidFill>
                  <a:srgbClr val="FFFFFF"/>
                </a:solidFill>
                <a:latin typeface="Microsoft JhengHei"/>
                <a:cs typeface="Microsoft JhengHei"/>
              </a:rPr>
              <a:t>)+</a:t>
            </a:r>
            <a:endParaRPr sz="3000">
              <a:latin typeface="Microsoft JhengHei"/>
              <a:cs typeface="Microsoft JhengHei"/>
            </a:endParaRPr>
          </a:p>
          <a:p>
            <a:pPr lvl="1" marL="702945" indent="-310515">
              <a:lnSpc>
                <a:spcPct val="100000"/>
              </a:lnSpc>
              <a:spcBef>
                <a:spcPts val="695"/>
              </a:spcBef>
              <a:buSzPct val="96666"/>
              <a:buAutoNum type="arabicPeriod"/>
              <a:tabLst>
                <a:tab pos="703580" algn="l"/>
              </a:tabLst>
            </a:pPr>
            <a:r>
              <a:rPr dirty="0" sz="3000">
                <a:solidFill>
                  <a:srgbClr val="FFFFFF"/>
                </a:solidFill>
                <a:latin typeface="Microsoft JhengHei"/>
                <a:cs typeface="Microsoft JhengHei"/>
              </a:rPr>
              <a:t>時數表</a:t>
            </a:r>
            <a:r>
              <a:rPr dirty="0" sz="3000" spc="-5">
                <a:solidFill>
                  <a:srgbClr val="FFFFFF"/>
                </a:solidFill>
                <a:latin typeface="Microsoft JhengHei"/>
                <a:cs typeface="Microsoft JhengHei"/>
              </a:rPr>
              <a:t>(</a:t>
            </a:r>
            <a:r>
              <a:rPr dirty="0" sz="3000">
                <a:solidFill>
                  <a:srgbClr val="FFFFFF"/>
                </a:solidFill>
                <a:latin typeface="Microsoft JhengHei"/>
                <a:cs typeface="Microsoft JhengHei"/>
              </a:rPr>
              <a:t>及加班證明單)+</a:t>
            </a:r>
            <a:endParaRPr sz="3000">
              <a:latin typeface="Microsoft JhengHei"/>
              <a:cs typeface="Microsoft JhengHei"/>
            </a:endParaRPr>
          </a:p>
          <a:p>
            <a:pPr lvl="1" marL="702945" indent="-310515">
              <a:lnSpc>
                <a:spcPct val="100000"/>
              </a:lnSpc>
              <a:spcBef>
                <a:spcPts val="695"/>
              </a:spcBef>
              <a:buSzPct val="96666"/>
              <a:buAutoNum type="arabicPeriod"/>
              <a:tabLst>
                <a:tab pos="703580" algn="l"/>
              </a:tabLst>
            </a:pPr>
            <a:r>
              <a:rPr dirty="0" sz="3000">
                <a:solidFill>
                  <a:srgbClr val="FFFFFF"/>
                </a:solidFill>
                <a:latin typeface="Microsoft JhengHei"/>
                <a:cs typeface="Microsoft JhengHei"/>
              </a:rPr>
              <a:t>打卡影</a:t>
            </a:r>
            <a:r>
              <a:rPr dirty="0" sz="3000" spc="-5">
                <a:solidFill>
                  <a:srgbClr val="FFFFFF"/>
                </a:solidFill>
                <a:latin typeface="Microsoft JhengHei"/>
                <a:cs typeface="Microsoft JhengHei"/>
              </a:rPr>
              <a:t>本</a:t>
            </a:r>
            <a:r>
              <a:rPr dirty="0" sz="2500" spc="-5">
                <a:solidFill>
                  <a:srgbClr val="FFFFFF"/>
                </a:solidFill>
                <a:latin typeface="Microsoft JhengHei"/>
                <a:cs typeface="Microsoft JhengHei"/>
              </a:rPr>
              <a:t>(</a:t>
            </a:r>
            <a:r>
              <a:rPr dirty="0" sz="2500" spc="45">
                <a:solidFill>
                  <a:srgbClr val="FFFFFF"/>
                </a:solidFill>
                <a:latin typeface="Microsoft JhengHei"/>
                <a:cs typeface="Microsoft JhengHei"/>
              </a:rPr>
              <a:t>若無打卡影本請單位主管</a:t>
            </a:r>
            <a:r>
              <a:rPr dirty="0" sz="2500" spc="15">
                <a:solidFill>
                  <a:srgbClr val="FFFFFF"/>
                </a:solidFill>
                <a:latin typeface="Microsoft JhengHei"/>
                <a:cs typeface="Microsoft JhengHei"/>
              </a:rPr>
              <a:t>ft</a:t>
            </a:r>
            <a:r>
              <a:rPr dirty="0" sz="2500" spc="45">
                <a:solidFill>
                  <a:srgbClr val="FFFFFF"/>
                </a:solidFill>
                <a:latin typeface="Microsoft JhengHei"/>
                <a:cs typeface="Microsoft JhengHei"/>
              </a:rPr>
              <a:t>示證明</a:t>
            </a:r>
            <a:r>
              <a:rPr dirty="0" sz="2500" spc="-5">
                <a:solidFill>
                  <a:srgbClr val="FFFFFF"/>
                </a:solidFill>
                <a:latin typeface="Microsoft JhengHei"/>
                <a:cs typeface="Microsoft JhengHei"/>
              </a:rPr>
              <a:t>)</a:t>
            </a:r>
            <a:r>
              <a:rPr dirty="0" sz="3000" spc="-5">
                <a:solidFill>
                  <a:srgbClr val="FFFFFF"/>
                </a:solidFill>
                <a:latin typeface="Microsoft JhengHei"/>
                <a:cs typeface="Microsoft JhengHei"/>
              </a:rPr>
              <a:t>+</a:t>
            </a:r>
            <a:endParaRPr sz="3000">
              <a:latin typeface="Microsoft JhengHei"/>
              <a:cs typeface="Microsoft JhengHei"/>
            </a:endParaRPr>
          </a:p>
          <a:p>
            <a:pPr lvl="1" marL="702945" indent="-310515">
              <a:lnSpc>
                <a:spcPct val="100000"/>
              </a:lnSpc>
              <a:spcBef>
                <a:spcPts val="710"/>
              </a:spcBef>
              <a:buSzPct val="96666"/>
              <a:buAutoNum type="arabicPeriod"/>
              <a:tabLst>
                <a:tab pos="703580" algn="l"/>
              </a:tabLst>
            </a:pPr>
            <a:r>
              <a:rPr dirty="0" sz="3000">
                <a:solidFill>
                  <a:srgbClr val="FFFFFF"/>
                </a:solidFill>
                <a:latin typeface="Microsoft JhengHei"/>
                <a:cs typeface="Microsoft JhengHei"/>
              </a:rPr>
              <a:t>保險影本</a:t>
            </a:r>
            <a:endParaRPr sz="3000">
              <a:latin typeface="Microsoft JhengHei"/>
              <a:cs typeface="Microsoft JhengHei"/>
            </a:endParaRPr>
          </a:p>
          <a:p>
            <a:pPr lvl="1" marL="664845" indent="-310515">
              <a:lnSpc>
                <a:spcPct val="100000"/>
              </a:lnSpc>
              <a:spcBef>
                <a:spcPts val="695"/>
              </a:spcBef>
              <a:buSzPct val="96666"/>
              <a:buAutoNum type="arabicPeriod"/>
              <a:tabLst>
                <a:tab pos="665480" algn="l"/>
              </a:tabLst>
            </a:pPr>
            <a:r>
              <a:rPr dirty="0" sz="3000">
                <a:solidFill>
                  <a:srgbClr val="FFFFFF"/>
                </a:solidFill>
                <a:latin typeface="Microsoft JhengHei"/>
                <a:cs typeface="Microsoft JhengHei"/>
              </a:rPr>
              <a:t>實習協議書正本</a:t>
            </a:r>
            <a:endParaRPr sz="3000">
              <a:latin typeface="Microsoft JhengHei"/>
              <a:cs typeface="Microsoft JhengHei"/>
            </a:endParaRPr>
          </a:p>
          <a:p>
            <a:pPr marL="354965" marR="5080" indent="-342900">
              <a:lnSpc>
                <a:spcPct val="100000"/>
              </a:lnSpc>
              <a:spcBef>
                <a:spcPts val="695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3000">
                <a:solidFill>
                  <a:srgbClr val="FFFFFF"/>
                </a:solidFill>
                <a:latin typeface="Microsoft JhengHei"/>
                <a:cs typeface="Microsoft JhengHei"/>
              </a:rPr>
              <a:t>請</a:t>
            </a:r>
            <a:r>
              <a:rPr dirty="0" sz="3000" b="1">
                <a:solidFill>
                  <a:srgbClr val="FFC000"/>
                </a:solidFill>
                <a:latin typeface="Microsoft JhengHei"/>
                <a:cs typeface="Microsoft JhengHei"/>
              </a:rPr>
              <a:t>開學⼀週內</a:t>
            </a:r>
            <a:r>
              <a:rPr dirty="0" sz="3000" spc="-5" b="1">
                <a:solidFill>
                  <a:srgbClr val="FFC000"/>
                </a:solidFill>
                <a:latin typeface="Microsoft JhengHei"/>
                <a:cs typeface="Microsoft JhengHei"/>
              </a:rPr>
              <a:t>(104/09/1</a:t>
            </a:r>
            <a:r>
              <a:rPr dirty="0" sz="3000" b="1">
                <a:solidFill>
                  <a:srgbClr val="FFC000"/>
                </a:solidFill>
                <a:latin typeface="Microsoft JhengHei"/>
                <a:cs typeface="Microsoft JhengHei"/>
              </a:rPr>
              <a:t>8星期五前)</a:t>
            </a:r>
            <a:r>
              <a:rPr dirty="0" sz="3000">
                <a:solidFill>
                  <a:srgbClr val="FFFFFF"/>
                </a:solidFill>
                <a:latin typeface="Microsoft JhengHei"/>
                <a:cs typeface="Microsoft JhengHei"/>
              </a:rPr>
              <a:t>繳回以上 資料，逾期視同未實習。</a:t>
            </a:r>
            <a:endParaRPr sz="30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149" y="530027"/>
            <a:ext cx="102870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5">
                <a:solidFill>
                  <a:srgbClr val="C1EEFF"/>
                </a:solidFill>
              </a:rPr>
              <a:t>其</a:t>
            </a:r>
            <a:r>
              <a:rPr dirty="0" sz="4000" spc="-5">
                <a:solidFill>
                  <a:srgbClr val="C1EEFF"/>
                </a:solidFill>
              </a:rPr>
              <a:t>它</a:t>
            </a:r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24560" indent="-343535">
              <a:lnSpc>
                <a:spcPct val="100000"/>
              </a:lnSpc>
              <a:spcBef>
                <a:spcPts val="100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923925" algn="l"/>
                <a:tab pos="925194" algn="l"/>
              </a:tabLst>
            </a:pPr>
            <a:r>
              <a:rPr dirty="0"/>
              <a:t>休憩系-冬鈺秘書</a:t>
            </a:r>
          </a:p>
          <a:p>
            <a:pPr marL="962660">
              <a:lnSpc>
                <a:spcPct val="100000"/>
              </a:lnSpc>
              <a:spcBef>
                <a:spcPts val="2490"/>
              </a:spcBef>
            </a:pPr>
            <a:r>
              <a:rPr dirty="0"/>
              <a:t>電話</a:t>
            </a:r>
            <a:r>
              <a:rPr dirty="0" spc="-5"/>
              <a:t>：(03)350-7001</a:t>
            </a:r>
            <a:r>
              <a:rPr dirty="0"/>
              <a:t>轉5095</a:t>
            </a:r>
          </a:p>
          <a:p>
            <a:pPr marL="1056640">
              <a:lnSpc>
                <a:spcPct val="100000"/>
              </a:lnSpc>
              <a:spcBef>
                <a:spcPts val="2500"/>
              </a:spcBef>
            </a:pPr>
            <a:r>
              <a:rPr dirty="0" spc="-5"/>
              <a:t>E-mail：</a:t>
            </a:r>
            <a:r>
              <a:rPr dirty="0" u="heavy" spc="-5">
                <a:solidFill>
                  <a:srgbClr val="EB8803"/>
                </a:solidFill>
                <a:uFill>
                  <a:solidFill>
                    <a:srgbClr val="EB8803"/>
                  </a:solidFill>
                </a:uFill>
                <a:hlinkClick r:id="rId2"/>
              </a:rPr>
              <a:t>snoopy@mail.mcu.edu.tw</a:t>
            </a:r>
          </a:p>
          <a:p>
            <a:pPr marL="924560" marR="5080" indent="-343535">
              <a:lnSpc>
                <a:spcPct val="150000"/>
              </a:lnSpc>
              <a:spcBef>
                <a:spcPts val="850"/>
              </a:spcBef>
              <a:buClr>
                <a:srgbClr val="D6ECFF"/>
              </a:buClr>
              <a:buSzPct val="93750"/>
              <a:buFont typeface="Wingdings"/>
              <a:buChar char=""/>
              <a:tabLst>
                <a:tab pos="923925" algn="l"/>
                <a:tab pos="925194" algn="l"/>
              </a:tabLst>
            </a:pPr>
            <a:r>
              <a:rPr dirty="0" sz="2400"/>
              <a:t>有任何相關問題請先至網頁尋找解答，若仍舊無法解決， 請致電至觀光學院辦公室</a:t>
            </a:r>
            <a:r>
              <a:rPr dirty="0" sz="2400" spc="-5"/>
              <a:t>(03)350-7001</a:t>
            </a:r>
            <a:r>
              <a:rPr dirty="0" sz="2400"/>
              <a:t>轉</a:t>
            </a:r>
            <a:r>
              <a:rPr dirty="0" sz="2400" spc="-10"/>
              <a:t>5095</a:t>
            </a:r>
            <a:r>
              <a:rPr dirty="0" sz="2400"/>
              <a:t>或</a:t>
            </a:r>
            <a:r>
              <a:rPr dirty="0" sz="2400" spc="-5"/>
              <a:t>mail： </a:t>
            </a:r>
            <a:r>
              <a:rPr dirty="0" u="heavy" sz="2400" spc="-5">
                <a:solidFill>
                  <a:srgbClr val="EB8803"/>
                </a:solidFill>
                <a:uFill>
                  <a:solidFill>
                    <a:srgbClr val="EB8803"/>
                  </a:solidFill>
                </a:uFill>
              </a:rPr>
              <a:t> </a:t>
            </a:r>
            <a:r>
              <a:rPr dirty="0" u="heavy" sz="2400" spc="-5">
                <a:solidFill>
                  <a:srgbClr val="EB8803"/>
                </a:solidFill>
                <a:uFill>
                  <a:solidFill>
                    <a:srgbClr val="EB8803"/>
                  </a:solidFill>
                </a:uFill>
                <a:hlinkClick r:id="rId3"/>
              </a:rPr>
              <a:t>snoopy@mail.mcu.edu.tw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2608" y="5045963"/>
            <a:ext cx="0" cy="1691639"/>
          </a:xfrm>
          <a:custGeom>
            <a:avLst/>
            <a:gdLst/>
            <a:ahLst/>
            <a:cxnLst/>
            <a:rect l="l" t="t" r="r" b="b"/>
            <a:pathLst>
              <a:path w="0" h="1691640">
                <a:moveTo>
                  <a:pt x="0" y="0"/>
                </a:moveTo>
                <a:lnTo>
                  <a:pt x="0" y="1691639"/>
                </a:lnTo>
              </a:path>
            </a:pathLst>
          </a:custGeom>
          <a:ln w="73152">
            <a:solidFill>
              <a:srgbClr val="EA15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92608" y="4796027"/>
            <a:ext cx="0" cy="228600"/>
          </a:xfrm>
          <a:custGeom>
            <a:avLst/>
            <a:gdLst/>
            <a:ahLst/>
            <a:cxnLst/>
            <a:rect l="l" t="t" r="r" b="b"/>
            <a:pathLst>
              <a:path w="0"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73152">
            <a:solidFill>
              <a:srgbClr val="FEB80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92608" y="4636007"/>
            <a:ext cx="0" cy="139065"/>
          </a:xfrm>
          <a:custGeom>
            <a:avLst/>
            <a:gdLst/>
            <a:ahLst/>
            <a:cxnLst/>
            <a:rect l="l" t="t" r="r" b="b"/>
            <a:pathLst>
              <a:path w="0" h="139064">
                <a:moveTo>
                  <a:pt x="0" y="0"/>
                </a:moveTo>
                <a:lnTo>
                  <a:pt x="0" y="138684"/>
                </a:lnTo>
              </a:path>
            </a:pathLst>
          </a:custGeom>
          <a:ln w="73152">
            <a:solidFill>
              <a:srgbClr val="4E5B6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6031" y="4541519"/>
            <a:ext cx="73660" cy="74930"/>
          </a:xfrm>
          <a:custGeom>
            <a:avLst/>
            <a:gdLst/>
            <a:ahLst/>
            <a:cxnLst/>
            <a:rect l="l" t="t" r="r" b="b"/>
            <a:pathLst>
              <a:path w="73660" h="74929">
                <a:moveTo>
                  <a:pt x="0" y="74675"/>
                </a:moveTo>
                <a:lnTo>
                  <a:pt x="73152" y="74675"/>
                </a:lnTo>
                <a:lnTo>
                  <a:pt x="73152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EA15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33756" y="679703"/>
            <a:ext cx="0" cy="365760"/>
          </a:xfrm>
          <a:custGeom>
            <a:avLst/>
            <a:gdLst/>
            <a:ahLst/>
            <a:cxnLst/>
            <a:rect l="l" t="t" r="r" b="b"/>
            <a:pathLst>
              <a:path w="0"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83463" y="679703"/>
            <a:ext cx="0" cy="365760"/>
          </a:xfrm>
          <a:custGeom>
            <a:avLst/>
            <a:gdLst/>
            <a:ahLst/>
            <a:cxnLst/>
            <a:rect l="l" t="t" r="r" b="b"/>
            <a:pathLst>
              <a:path w="0"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54508" y="679703"/>
            <a:ext cx="0" cy="365760"/>
          </a:xfrm>
          <a:custGeom>
            <a:avLst/>
            <a:gdLst/>
            <a:ahLst/>
            <a:cxnLst/>
            <a:rect l="l" t="t" r="r" b="b"/>
            <a:pathLst>
              <a:path w="0"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27075" y="679703"/>
            <a:ext cx="0" cy="365760"/>
          </a:xfrm>
          <a:custGeom>
            <a:avLst/>
            <a:gdLst/>
            <a:ahLst/>
            <a:cxnLst/>
            <a:rect l="l" t="t" r="r" b="b"/>
            <a:pathLst>
              <a:path w="0"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534670">
              <a:lnSpc>
                <a:spcPct val="100000"/>
              </a:lnSpc>
              <a:spcBef>
                <a:spcPts val="105"/>
              </a:spcBef>
            </a:pPr>
            <a:r>
              <a:rPr dirty="0"/>
              <a:t>感謝大家!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3255" y="590926"/>
            <a:ext cx="7817484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5">
                <a:solidFill>
                  <a:srgbClr val="C1EEFF"/>
                </a:solidFill>
              </a:rPr>
              <a:t>103學年度暑期實習行前說明會流</a:t>
            </a:r>
            <a:r>
              <a:rPr dirty="0" sz="4000" spc="-5">
                <a:solidFill>
                  <a:srgbClr val="C1EEFF"/>
                </a:solidFill>
              </a:rPr>
              <a:t>程</a:t>
            </a:r>
            <a:endParaRPr sz="4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78180" y="1450847"/>
          <a:ext cx="8010525" cy="4719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3300"/>
                <a:gridCol w="2859404"/>
                <a:gridCol w="2859404"/>
              </a:tblGrid>
              <a:tr h="11772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500" spc="-5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時間</a:t>
                      </a:r>
                      <a:endParaRPr sz="25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635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AB39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500" spc="-5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議程</a:t>
                      </a:r>
                      <a:endParaRPr sz="25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AB39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9525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500" spc="-5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主講者</a:t>
                      </a:r>
                      <a:endParaRPr sz="25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AB39F"/>
                    </a:solidFill>
                  </a:tcPr>
                </a:tc>
              </a:tr>
              <a:tr h="1176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500">
                          <a:latin typeface="Microsoft JhengHei"/>
                          <a:cs typeface="Microsoft JhengHei"/>
                        </a:rPr>
                        <a:t>10:15~10:25</a:t>
                      </a:r>
                      <a:endParaRPr sz="25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E5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dirty="0" sz="2500" spc="-5">
                          <a:latin typeface="Microsoft JhengHei"/>
                          <a:cs typeface="Microsoft JhengHei"/>
                        </a:rPr>
                        <a:t>師⻑致詞</a:t>
                      </a:r>
                      <a:endParaRPr sz="25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E5D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56565">
                        <a:lnSpc>
                          <a:spcPct val="100000"/>
                        </a:lnSpc>
                        <a:spcBef>
                          <a:spcPts val="1920"/>
                        </a:spcBef>
                      </a:pPr>
                      <a:r>
                        <a:rPr dirty="0" sz="2200" spc="-5">
                          <a:latin typeface="Microsoft JhengHei"/>
                          <a:cs typeface="Microsoft JhengHei"/>
                        </a:rPr>
                        <a:t>休憩系</a:t>
                      </a:r>
                      <a:r>
                        <a:rPr dirty="0" sz="2200" spc="-80">
                          <a:latin typeface="Microsoft JhengHei"/>
                          <a:cs typeface="Microsoft JhengHei"/>
                        </a:rPr>
                        <a:t> </a:t>
                      </a:r>
                      <a:r>
                        <a:rPr dirty="0" sz="2200" spc="-5">
                          <a:latin typeface="Microsoft JhengHei"/>
                          <a:cs typeface="Microsoft JhengHei"/>
                        </a:rPr>
                        <a:t>方彥博老師 觀光系</a:t>
                      </a:r>
                      <a:r>
                        <a:rPr dirty="0" sz="2200" spc="-80">
                          <a:latin typeface="Microsoft JhengHei"/>
                          <a:cs typeface="Microsoft JhengHei"/>
                        </a:rPr>
                        <a:t> </a:t>
                      </a:r>
                      <a:r>
                        <a:rPr dirty="0" sz="2200" spc="-5">
                          <a:latin typeface="Microsoft JhengHei"/>
                          <a:cs typeface="Microsoft JhengHei"/>
                        </a:rPr>
                        <a:t>李⻑斌老師</a:t>
                      </a:r>
                      <a:endParaRPr sz="2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2438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E5DF"/>
                    </a:solidFill>
                  </a:tcPr>
                </a:tc>
              </a:tr>
              <a:tr h="11772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500">
                          <a:latin typeface="Microsoft JhengHei"/>
                          <a:cs typeface="Microsoft JhengHei"/>
                        </a:rPr>
                        <a:t>10:25~10:50</a:t>
                      </a:r>
                      <a:endParaRPr sz="25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2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dirty="0" sz="2500" spc="-5">
                          <a:latin typeface="Microsoft JhengHei"/>
                          <a:cs typeface="Microsoft JhengHei"/>
                        </a:rPr>
                        <a:t>暑期實習注意事項</a:t>
                      </a:r>
                      <a:endParaRPr sz="25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2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2200" spc="-5">
                          <a:latin typeface="Microsoft JhengHei"/>
                          <a:cs typeface="Microsoft JhengHei"/>
                        </a:rPr>
                        <a:t>休憩系 曾冬鈺秘書</a:t>
                      </a:r>
                      <a:endParaRPr sz="2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25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2F0"/>
                    </a:solidFill>
                  </a:tcPr>
                </a:tc>
              </a:tr>
              <a:tr h="11765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500">
                          <a:latin typeface="Microsoft JhengHei"/>
                          <a:cs typeface="Microsoft JhengHei"/>
                        </a:rPr>
                        <a:t>10:50~11:00</a:t>
                      </a:r>
                      <a:endParaRPr sz="25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635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5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500" spc="-5">
                          <a:latin typeface="Microsoft JhengHei"/>
                          <a:cs typeface="Microsoft JhengHei"/>
                        </a:rPr>
                        <a:t>Q&amp;A</a:t>
                      </a:r>
                      <a:endParaRPr sz="25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5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5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139" y="525030"/>
            <a:ext cx="183007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00">
                <a:solidFill>
                  <a:srgbClr val="C1EEFF"/>
                </a:solidFill>
                <a:latin typeface="Microsoft JhengHei"/>
                <a:cs typeface="Microsoft JhengHei"/>
              </a:rPr>
              <a:t>實習</a:t>
            </a:r>
            <a:r>
              <a:rPr dirty="0" sz="4800">
                <a:solidFill>
                  <a:srgbClr val="C1EEFF"/>
                </a:solidFill>
                <a:latin typeface="Microsoft JhengHei"/>
                <a:cs typeface="Microsoft JhengHei"/>
              </a:rPr>
              <a:t>前</a:t>
            </a:r>
            <a:endParaRPr sz="4800">
              <a:latin typeface="Microsoft JhengHei"/>
              <a:cs typeface="Microsoft JhengHe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0996" y="1784603"/>
            <a:ext cx="3514725" cy="2108200"/>
          </a:xfrm>
          <a:custGeom>
            <a:avLst/>
            <a:gdLst/>
            <a:ahLst/>
            <a:cxnLst/>
            <a:rect l="l" t="t" r="r" b="b"/>
            <a:pathLst>
              <a:path w="3514725" h="2108200">
                <a:moveTo>
                  <a:pt x="0" y="2107692"/>
                </a:moveTo>
                <a:lnTo>
                  <a:pt x="3514344" y="2107692"/>
                </a:lnTo>
                <a:lnTo>
                  <a:pt x="3514344" y="0"/>
                </a:lnTo>
                <a:lnTo>
                  <a:pt x="0" y="0"/>
                </a:lnTo>
                <a:lnTo>
                  <a:pt x="0" y="2107692"/>
                </a:lnTo>
                <a:close/>
              </a:path>
            </a:pathLst>
          </a:custGeom>
          <a:solidFill>
            <a:srgbClr val="7FD1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01852" y="1775459"/>
            <a:ext cx="3533140" cy="2127885"/>
          </a:xfrm>
          <a:custGeom>
            <a:avLst/>
            <a:gdLst/>
            <a:ahLst/>
            <a:cxnLst/>
            <a:rect l="l" t="t" r="r" b="b"/>
            <a:pathLst>
              <a:path w="3533140" h="2127885">
                <a:moveTo>
                  <a:pt x="3529584" y="0"/>
                </a:moveTo>
                <a:lnTo>
                  <a:pt x="4571" y="0"/>
                </a:lnTo>
                <a:lnTo>
                  <a:pt x="0" y="3047"/>
                </a:lnTo>
                <a:lnTo>
                  <a:pt x="0" y="2122931"/>
                </a:lnTo>
                <a:lnTo>
                  <a:pt x="4571" y="2127504"/>
                </a:lnTo>
                <a:lnTo>
                  <a:pt x="3529584" y="2127504"/>
                </a:lnTo>
                <a:lnTo>
                  <a:pt x="3532632" y="2122931"/>
                </a:lnTo>
                <a:lnTo>
                  <a:pt x="3532632" y="2116835"/>
                </a:lnTo>
                <a:lnTo>
                  <a:pt x="18287" y="2116835"/>
                </a:lnTo>
                <a:lnTo>
                  <a:pt x="9143" y="2107691"/>
                </a:lnTo>
                <a:lnTo>
                  <a:pt x="18287" y="2107691"/>
                </a:lnTo>
                <a:lnTo>
                  <a:pt x="18287" y="18287"/>
                </a:lnTo>
                <a:lnTo>
                  <a:pt x="9143" y="18287"/>
                </a:lnTo>
                <a:lnTo>
                  <a:pt x="18287" y="9143"/>
                </a:lnTo>
                <a:lnTo>
                  <a:pt x="3532632" y="9143"/>
                </a:lnTo>
                <a:lnTo>
                  <a:pt x="3532632" y="3047"/>
                </a:lnTo>
                <a:lnTo>
                  <a:pt x="3529584" y="0"/>
                </a:lnTo>
                <a:close/>
              </a:path>
              <a:path w="3533140" h="2127885">
                <a:moveTo>
                  <a:pt x="18287" y="2107691"/>
                </a:moveTo>
                <a:lnTo>
                  <a:pt x="9143" y="2107691"/>
                </a:lnTo>
                <a:lnTo>
                  <a:pt x="18287" y="2116835"/>
                </a:lnTo>
                <a:lnTo>
                  <a:pt x="18287" y="2107691"/>
                </a:lnTo>
                <a:close/>
              </a:path>
              <a:path w="3533140" h="2127885">
                <a:moveTo>
                  <a:pt x="3514344" y="2107691"/>
                </a:moveTo>
                <a:lnTo>
                  <a:pt x="18287" y="2107691"/>
                </a:lnTo>
                <a:lnTo>
                  <a:pt x="18287" y="2116835"/>
                </a:lnTo>
                <a:lnTo>
                  <a:pt x="3514344" y="2116835"/>
                </a:lnTo>
                <a:lnTo>
                  <a:pt x="3514344" y="2107691"/>
                </a:lnTo>
                <a:close/>
              </a:path>
              <a:path w="3533140" h="2127885">
                <a:moveTo>
                  <a:pt x="3514344" y="9143"/>
                </a:moveTo>
                <a:lnTo>
                  <a:pt x="3514344" y="2116835"/>
                </a:lnTo>
                <a:lnTo>
                  <a:pt x="3523488" y="2107691"/>
                </a:lnTo>
                <a:lnTo>
                  <a:pt x="3532632" y="2107692"/>
                </a:lnTo>
                <a:lnTo>
                  <a:pt x="3532632" y="18287"/>
                </a:lnTo>
                <a:lnTo>
                  <a:pt x="3523488" y="18287"/>
                </a:lnTo>
                <a:lnTo>
                  <a:pt x="3514344" y="9143"/>
                </a:lnTo>
                <a:close/>
              </a:path>
              <a:path w="3533140" h="2127885">
                <a:moveTo>
                  <a:pt x="3532632" y="2107692"/>
                </a:moveTo>
                <a:lnTo>
                  <a:pt x="3523488" y="2107691"/>
                </a:lnTo>
                <a:lnTo>
                  <a:pt x="3514344" y="2116835"/>
                </a:lnTo>
                <a:lnTo>
                  <a:pt x="3532632" y="2116835"/>
                </a:lnTo>
                <a:lnTo>
                  <a:pt x="3532632" y="2107692"/>
                </a:lnTo>
                <a:close/>
              </a:path>
              <a:path w="3533140" h="2127885">
                <a:moveTo>
                  <a:pt x="18287" y="9143"/>
                </a:moveTo>
                <a:lnTo>
                  <a:pt x="9143" y="18287"/>
                </a:lnTo>
                <a:lnTo>
                  <a:pt x="18287" y="18287"/>
                </a:lnTo>
                <a:lnTo>
                  <a:pt x="18287" y="9143"/>
                </a:lnTo>
                <a:close/>
              </a:path>
              <a:path w="3533140" h="2127885">
                <a:moveTo>
                  <a:pt x="3514344" y="9143"/>
                </a:moveTo>
                <a:lnTo>
                  <a:pt x="18287" y="9143"/>
                </a:lnTo>
                <a:lnTo>
                  <a:pt x="18287" y="18287"/>
                </a:lnTo>
                <a:lnTo>
                  <a:pt x="3514344" y="18287"/>
                </a:lnTo>
                <a:lnTo>
                  <a:pt x="3514344" y="9143"/>
                </a:lnTo>
                <a:close/>
              </a:path>
              <a:path w="3533140" h="2127885">
                <a:moveTo>
                  <a:pt x="3532632" y="9143"/>
                </a:moveTo>
                <a:lnTo>
                  <a:pt x="3514344" y="9143"/>
                </a:lnTo>
                <a:lnTo>
                  <a:pt x="3523488" y="18287"/>
                </a:lnTo>
                <a:lnTo>
                  <a:pt x="3532632" y="18287"/>
                </a:lnTo>
                <a:lnTo>
                  <a:pt x="3532632" y="9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10996" y="1999031"/>
            <a:ext cx="3514725" cy="164782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3800"/>
              <a:t>瞭解</a:t>
            </a:r>
            <a:endParaRPr sz="3800"/>
          </a:p>
          <a:p>
            <a:pPr algn="ctr">
              <a:lnSpc>
                <a:spcPct val="100000"/>
              </a:lnSpc>
              <a:spcBef>
                <a:spcPts val="3645"/>
              </a:spcBef>
            </a:pPr>
            <a:r>
              <a:rPr dirty="0" sz="3800"/>
              <a:t>實習單位</a:t>
            </a:r>
            <a:endParaRPr sz="3800"/>
          </a:p>
        </p:txBody>
      </p:sp>
      <p:sp>
        <p:nvSpPr>
          <p:cNvPr id="6" name="object 6"/>
          <p:cNvSpPr/>
          <p:nvPr/>
        </p:nvSpPr>
        <p:spPr>
          <a:xfrm>
            <a:off x="4977384" y="1784603"/>
            <a:ext cx="3514725" cy="2108200"/>
          </a:xfrm>
          <a:custGeom>
            <a:avLst/>
            <a:gdLst/>
            <a:ahLst/>
            <a:cxnLst/>
            <a:rect l="l" t="t" r="r" b="b"/>
            <a:pathLst>
              <a:path w="3514725" h="2108200">
                <a:moveTo>
                  <a:pt x="0" y="2107692"/>
                </a:moveTo>
                <a:lnTo>
                  <a:pt x="3514344" y="2107692"/>
                </a:lnTo>
                <a:lnTo>
                  <a:pt x="3514344" y="0"/>
                </a:lnTo>
                <a:lnTo>
                  <a:pt x="0" y="0"/>
                </a:lnTo>
                <a:lnTo>
                  <a:pt x="0" y="2107692"/>
                </a:lnTo>
                <a:close/>
              </a:path>
            </a:pathLst>
          </a:custGeom>
          <a:solidFill>
            <a:srgbClr val="7FD1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968240" y="1775459"/>
            <a:ext cx="3533140" cy="2127885"/>
          </a:xfrm>
          <a:custGeom>
            <a:avLst/>
            <a:gdLst/>
            <a:ahLst/>
            <a:cxnLst/>
            <a:rect l="l" t="t" r="r" b="b"/>
            <a:pathLst>
              <a:path w="3533140" h="2127885">
                <a:moveTo>
                  <a:pt x="3528060" y="0"/>
                </a:moveTo>
                <a:lnTo>
                  <a:pt x="3048" y="0"/>
                </a:lnTo>
                <a:lnTo>
                  <a:pt x="0" y="3047"/>
                </a:lnTo>
                <a:lnTo>
                  <a:pt x="0" y="2122931"/>
                </a:lnTo>
                <a:lnTo>
                  <a:pt x="3048" y="2127504"/>
                </a:lnTo>
                <a:lnTo>
                  <a:pt x="3528060" y="2127504"/>
                </a:lnTo>
                <a:lnTo>
                  <a:pt x="3532632" y="2122931"/>
                </a:lnTo>
                <a:lnTo>
                  <a:pt x="3532632" y="2116835"/>
                </a:lnTo>
                <a:lnTo>
                  <a:pt x="18287" y="2116835"/>
                </a:lnTo>
                <a:lnTo>
                  <a:pt x="9144" y="2107691"/>
                </a:lnTo>
                <a:lnTo>
                  <a:pt x="18287" y="2107691"/>
                </a:lnTo>
                <a:lnTo>
                  <a:pt x="18287" y="18287"/>
                </a:lnTo>
                <a:lnTo>
                  <a:pt x="9144" y="18287"/>
                </a:lnTo>
                <a:lnTo>
                  <a:pt x="18287" y="9143"/>
                </a:lnTo>
                <a:lnTo>
                  <a:pt x="3532632" y="9143"/>
                </a:lnTo>
                <a:lnTo>
                  <a:pt x="3532632" y="3047"/>
                </a:lnTo>
                <a:lnTo>
                  <a:pt x="3528060" y="0"/>
                </a:lnTo>
                <a:close/>
              </a:path>
              <a:path w="3533140" h="2127885">
                <a:moveTo>
                  <a:pt x="18287" y="2107691"/>
                </a:moveTo>
                <a:lnTo>
                  <a:pt x="9144" y="2107691"/>
                </a:lnTo>
                <a:lnTo>
                  <a:pt x="18287" y="2116835"/>
                </a:lnTo>
                <a:lnTo>
                  <a:pt x="18287" y="2107691"/>
                </a:lnTo>
                <a:close/>
              </a:path>
              <a:path w="3533140" h="2127885">
                <a:moveTo>
                  <a:pt x="3512819" y="2107691"/>
                </a:moveTo>
                <a:lnTo>
                  <a:pt x="18287" y="2107691"/>
                </a:lnTo>
                <a:lnTo>
                  <a:pt x="18287" y="2116835"/>
                </a:lnTo>
                <a:lnTo>
                  <a:pt x="3512819" y="2116835"/>
                </a:lnTo>
                <a:lnTo>
                  <a:pt x="3512819" y="2107691"/>
                </a:lnTo>
                <a:close/>
              </a:path>
              <a:path w="3533140" h="2127885">
                <a:moveTo>
                  <a:pt x="3512819" y="9143"/>
                </a:moveTo>
                <a:lnTo>
                  <a:pt x="3512819" y="2116835"/>
                </a:lnTo>
                <a:lnTo>
                  <a:pt x="3523488" y="2107691"/>
                </a:lnTo>
                <a:lnTo>
                  <a:pt x="3532632" y="2107692"/>
                </a:lnTo>
                <a:lnTo>
                  <a:pt x="3532632" y="18287"/>
                </a:lnTo>
                <a:lnTo>
                  <a:pt x="3523488" y="18287"/>
                </a:lnTo>
                <a:lnTo>
                  <a:pt x="3512819" y="9143"/>
                </a:lnTo>
                <a:close/>
              </a:path>
              <a:path w="3533140" h="2127885">
                <a:moveTo>
                  <a:pt x="3532632" y="2107692"/>
                </a:moveTo>
                <a:lnTo>
                  <a:pt x="3523488" y="2107691"/>
                </a:lnTo>
                <a:lnTo>
                  <a:pt x="3512819" y="2116835"/>
                </a:lnTo>
                <a:lnTo>
                  <a:pt x="3532632" y="2116835"/>
                </a:lnTo>
                <a:lnTo>
                  <a:pt x="3532632" y="2107692"/>
                </a:lnTo>
                <a:close/>
              </a:path>
              <a:path w="3533140" h="2127885">
                <a:moveTo>
                  <a:pt x="18287" y="9143"/>
                </a:moveTo>
                <a:lnTo>
                  <a:pt x="9144" y="18287"/>
                </a:lnTo>
                <a:lnTo>
                  <a:pt x="18287" y="18287"/>
                </a:lnTo>
                <a:lnTo>
                  <a:pt x="18287" y="9143"/>
                </a:lnTo>
                <a:close/>
              </a:path>
              <a:path w="3533140" h="2127885">
                <a:moveTo>
                  <a:pt x="3512819" y="9143"/>
                </a:moveTo>
                <a:lnTo>
                  <a:pt x="18287" y="9143"/>
                </a:lnTo>
                <a:lnTo>
                  <a:pt x="18287" y="18287"/>
                </a:lnTo>
                <a:lnTo>
                  <a:pt x="3512819" y="18287"/>
                </a:lnTo>
                <a:lnTo>
                  <a:pt x="3512819" y="9143"/>
                </a:lnTo>
                <a:close/>
              </a:path>
              <a:path w="3533140" h="2127885">
                <a:moveTo>
                  <a:pt x="3532632" y="9143"/>
                </a:moveTo>
                <a:lnTo>
                  <a:pt x="3512819" y="9143"/>
                </a:lnTo>
                <a:lnTo>
                  <a:pt x="3523488" y="18287"/>
                </a:lnTo>
                <a:lnTo>
                  <a:pt x="3532632" y="18287"/>
                </a:lnTo>
                <a:lnTo>
                  <a:pt x="3532632" y="9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977384" y="1999031"/>
            <a:ext cx="3514725" cy="16478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3800">
                <a:solidFill>
                  <a:srgbClr val="FFFFFF"/>
                </a:solidFill>
                <a:latin typeface="Microsoft JhengHei"/>
                <a:cs typeface="Microsoft JhengHei"/>
              </a:rPr>
              <a:t>強化</a:t>
            </a:r>
            <a:endParaRPr sz="3800">
              <a:latin typeface="Microsoft JhengHei"/>
              <a:cs typeface="Microsoft JhengHei"/>
            </a:endParaRPr>
          </a:p>
          <a:p>
            <a:pPr algn="ctr">
              <a:lnSpc>
                <a:spcPct val="100000"/>
              </a:lnSpc>
              <a:spcBef>
                <a:spcPts val="3645"/>
              </a:spcBef>
            </a:pPr>
            <a:r>
              <a:rPr dirty="0" sz="3800">
                <a:solidFill>
                  <a:srgbClr val="FFFFFF"/>
                </a:solidFill>
                <a:latin typeface="Microsoft JhengHei"/>
                <a:cs typeface="Microsoft JhengHei"/>
              </a:rPr>
              <a:t>專業知識</a:t>
            </a:r>
            <a:endParaRPr sz="3800">
              <a:latin typeface="Microsoft JhengHei"/>
              <a:cs typeface="Microsoft JhengHe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43427" y="4244339"/>
            <a:ext cx="3514725" cy="2109470"/>
          </a:xfrm>
          <a:custGeom>
            <a:avLst/>
            <a:gdLst/>
            <a:ahLst/>
            <a:cxnLst/>
            <a:rect l="l" t="t" r="r" b="b"/>
            <a:pathLst>
              <a:path w="3514725" h="2109470">
                <a:moveTo>
                  <a:pt x="0" y="2109216"/>
                </a:moveTo>
                <a:lnTo>
                  <a:pt x="3514344" y="2109216"/>
                </a:lnTo>
                <a:lnTo>
                  <a:pt x="3514344" y="0"/>
                </a:lnTo>
                <a:lnTo>
                  <a:pt x="0" y="0"/>
                </a:lnTo>
                <a:lnTo>
                  <a:pt x="0" y="2109216"/>
                </a:lnTo>
                <a:close/>
              </a:path>
            </a:pathLst>
          </a:custGeom>
          <a:solidFill>
            <a:srgbClr val="7FD1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34283" y="4235195"/>
            <a:ext cx="3534410" cy="2127885"/>
          </a:xfrm>
          <a:custGeom>
            <a:avLst/>
            <a:gdLst/>
            <a:ahLst/>
            <a:cxnLst/>
            <a:rect l="l" t="t" r="r" b="b"/>
            <a:pathLst>
              <a:path w="3534409" h="2127885">
                <a:moveTo>
                  <a:pt x="3529584" y="0"/>
                </a:moveTo>
                <a:lnTo>
                  <a:pt x="4572" y="0"/>
                </a:lnTo>
                <a:lnTo>
                  <a:pt x="0" y="4571"/>
                </a:lnTo>
                <a:lnTo>
                  <a:pt x="0" y="2122931"/>
                </a:lnTo>
                <a:lnTo>
                  <a:pt x="4572" y="2127504"/>
                </a:lnTo>
                <a:lnTo>
                  <a:pt x="3529584" y="2127504"/>
                </a:lnTo>
                <a:lnTo>
                  <a:pt x="3534156" y="2122931"/>
                </a:lnTo>
                <a:lnTo>
                  <a:pt x="3534156" y="2118360"/>
                </a:lnTo>
                <a:lnTo>
                  <a:pt x="19812" y="2118359"/>
                </a:lnTo>
                <a:lnTo>
                  <a:pt x="9144" y="2107692"/>
                </a:lnTo>
                <a:lnTo>
                  <a:pt x="19812" y="2107692"/>
                </a:lnTo>
                <a:lnTo>
                  <a:pt x="19812" y="18287"/>
                </a:lnTo>
                <a:lnTo>
                  <a:pt x="9143" y="18287"/>
                </a:lnTo>
                <a:lnTo>
                  <a:pt x="19812" y="9143"/>
                </a:lnTo>
                <a:lnTo>
                  <a:pt x="3534156" y="9143"/>
                </a:lnTo>
                <a:lnTo>
                  <a:pt x="3534156" y="4571"/>
                </a:lnTo>
                <a:lnTo>
                  <a:pt x="3529584" y="0"/>
                </a:lnTo>
                <a:close/>
              </a:path>
              <a:path w="3534409" h="2127885">
                <a:moveTo>
                  <a:pt x="19812" y="2107692"/>
                </a:moveTo>
                <a:lnTo>
                  <a:pt x="9144" y="2107692"/>
                </a:lnTo>
                <a:lnTo>
                  <a:pt x="19812" y="2118359"/>
                </a:lnTo>
                <a:lnTo>
                  <a:pt x="19812" y="2107692"/>
                </a:lnTo>
                <a:close/>
              </a:path>
              <a:path w="3534409" h="2127885">
                <a:moveTo>
                  <a:pt x="3514344" y="2107692"/>
                </a:moveTo>
                <a:lnTo>
                  <a:pt x="19812" y="2107692"/>
                </a:lnTo>
                <a:lnTo>
                  <a:pt x="19812" y="2118359"/>
                </a:lnTo>
                <a:lnTo>
                  <a:pt x="3514344" y="2118359"/>
                </a:lnTo>
                <a:lnTo>
                  <a:pt x="3514344" y="2107692"/>
                </a:lnTo>
                <a:close/>
              </a:path>
              <a:path w="3534409" h="2127885">
                <a:moveTo>
                  <a:pt x="3514344" y="9143"/>
                </a:moveTo>
                <a:lnTo>
                  <a:pt x="3514344" y="2118359"/>
                </a:lnTo>
                <a:lnTo>
                  <a:pt x="3523488" y="2107692"/>
                </a:lnTo>
                <a:lnTo>
                  <a:pt x="3534156" y="2107692"/>
                </a:lnTo>
                <a:lnTo>
                  <a:pt x="3534156" y="18287"/>
                </a:lnTo>
                <a:lnTo>
                  <a:pt x="3523488" y="18287"/>
                </a:lnTo>
                <a:lnTo>
                  <a:pt x="3514344" y="9143"/>
                </a:lnTo>
                <a:close/>
              </a:path>
              <a:path w="3534409" h="2127885">
                <a:moveTo>
                  <a:pt x="3534156" y="2107692"/>
                </a:moveTo>
                <a:lnTo>
                  <a:pt x="3523488" y="2107692"/>
                </a:lnTo>
                <a:lnTo>
                  <a:pt x="3514344" y="2118359"/>
                </a:lnTo>
                <a:lnTo>
                  <a:pt x="3534156" y="2118360"/>
                </a:lnTo>
                <a:lnTo>
                  <a:pt x="3534156" y="2107692"/>
                </a:lnTo>
                <a:close/>
              </a:path>
              <a:path w="3534409" h="2127885">
                <a:moveTo>
                  <a:pt x="19812" y="9143"/>
                </a:moveTo>
                <a:lnTo>
                  <a:pt x="9143" y="18287"/>
                </a:lnTo>
                <a:lnTo>
                  <a:pt x="19812" y="18287"/>
                </a:lnTo>
                <a:lnTo>
                  <a:pt x="19812" y="9143"/>
                </a:lnTo>
                <a:close/>
              </a:path>
              <a:path w="3534409" h="2127885">
                <a:moveTo>
                  <a:pt x="3514344" y="9143"/>
                </a:moveTo>
                <a:lnTo>
                  <a:pt x="19812" y="9143"/>
                </a:lnTo>
                <a:lnTo>
                  <a:pt x="19812" y="18287"/>
                </a:lnTo>
                <a:lnTo>
                  <a:pt x="3514344" y="18287"/>
                </a:lnTo>
                <a:lnTo>
                  <a:pt x="3514344" y="9143"/>
                </a:lnTo>
                <a:close/>
              </a:path>
              <a:path w="3534409" h="2127885">
                <a:moveTo>
                  <a:pt x="3534156" y="9143"/>
                </a:moveTo>
                <a:lnTo>
                  <a:pt x="3514344" y="9143"/>
                </a:lnTo>
                <a:lnTo>
                  <a:pt x="3523488" y="18287"/>
                </a:lnTo>
                <a:lnTo>
                  <a:pt x="3534156" y="18287"/>
                </a:lnTo>
                <a:lnTo>
                  <a:pt x="3534156" y="9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043427" y="4458534"/>
            <a:ext cx="3514725" cy="16478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90575">
              <a:lnSpc>
                <a:spcPct val="100000"/>
              </a:lnSpc>
              <a:spcBef>
                <a:spcPts val="100"/>
              </a:spcBef>
            </a:pPr>
            <a:r>
              <a:rPr dirty="0" sz="3800">
                <a:solidFill>
                  <a:srgbClr val="FFFFFF"/>
                </a:solidFill>
                <a:latin typeface="Microsoft JhengHei"/>
                <a:cs typeface="Microsoft JhengHei"/>
              </a:rPr>
              <a:t>熟悉相關</a:t>
            </a:r>
            <a:endParaRPr sz="3800">
              <a:latin typeface="Microsoft JhengHei"/>
              <a:cs typeface="Microsoft JhengHei"/>
            </a:endParaRPr>
          </a:p>
          <a:p>
            <a:pPr marL="790575">
              <a:lnSpc>
                <a:spcPct val="100000"/>
              </a:lnSpc>
              <a:spcBef>
                <a:spcPts val="3650"/>
              </a:spcBef>
            </a:pPr>
            <a:r>
              <a:rPr dirty="0" sz="3800">
                <a:solidFill>
                  <a:srgbClr val="FFFFFF"/>
                </a:solidFill>
                <a:latin typeface="Microsoft JhengHei"/>
                <a:cs typeface="Microsoft JhengHei"/>
              </a:rPr>
              <a:t>產業脈動</a:t>
            </a:r>
            <a:endParaRPr sz="38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3756" y="679703"/>
            <a:ext cx="0" cy="365760"/>
          </a:xfrm>
          <a:custGeom>
            <a:avLst/>
            <a:gdLst/>
            <a:ahLst/>
            <a:cxnLst/>
            <a:rect l="l" t="t" r="r" b="b"/>
            <a:pathLst>
              <a:path w="0"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83463" y="679703"/>
            <a:ext cx="0" cy="365760"/>
          </a:xfrm>
          <a:custGeom>
            <a:avLst/>
            <a:gdLst/>
            <a:ahLst/>
            <a:cxnLst/>
            <a:rect l="l" t="t" r="r" b="b"/>
            <a:pathLst>
              <a:path w="0"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4508" y="679703"/>
            <a:ext cx="0" cy="365760"/>
          </a:xfrm>
          <a:custGeom>
            <a:avLst/>
            <a:gdLst/>
            <a:ahLst/>
            <a:cxnLst/>
            <a:rect l="l" t="t" r="r" b="b"/>
            <a:pathLst>
              <a:path w="0"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7075" y="679703"/>
            <a:ext cx="0" cy="365760"/>
          </a:xfrm>
          <a:custGeom>
            <a:avLst/>
            <a:gdLst/>
            <a:ahLst/>
            <a:cxnLst/>
            <a:rect l="l" t="t" r="r" b="b"/>
            <a:pathLst>
              <a:path w="0"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92608" y="5045963"/>
            <a:ext cx="0" cy="1691639"/>
          </a:xfrm>
          <a:custGeom>
            <a:avLst/>
            <a:gdLst/>
            <a:ahLst/>
            <a:cxnLst/>
            <a:rect l="l" t="t" r="r" b="b"/>
            <a:pathLst>
              <a:path w="0" h="1691640">
                <a:moveTo>
                  <a:pt x="0" y="0"/>
                </a:moveTo>
                <a:lnTo>
                  <a:pt x="0" y="1691639"/>
                </a:lnTo>
              </a:path>
            </a:pathLst>
          </a:custGeom>
          <a:ln w="73152">
            <a:solidFill>
              <a:srgbClr val="EA15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92608" y="4796027"/>
            <a:ext cx="0" cy="228600"/>
          </a:xfrm>
          <a:custGeom>
            <a:avLst/>
            <a:gdLst/>
            <a:ahLst/>
            <a:cxnLst/>
            <a:rect l="l" t="t" r="r" b="b"/>
            <a:pathLst>
              <a:path w="0"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73152">
            <a:solidFill>
              <a:srgbClr val="FEB80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92608" y="4636007"/>
            <a:ext cx="0" cy="139065"/>
          </a:xfrm>
          <a:custGeom>
            <a:avLst/>
            <a:gdLst/>
            <a:ahLst/>
            <a:cxnLst/>
            <a:rect l="l" t="t" r="r" b="b"/>
            <a:pathLst>
              <a:path w="0" h="139064">
                <a:moveTo>
                  <a:pt x="0" y="0"/>
                </a:moveTo>
                <a:lnTo>
                  <a:pt x="0" y="138684"/>
                </a:lnTo>
              </a:path>
            </a:pathLst>
          </a:custGeom>
          <a:ln w="73152">
            <a:solidFill>
              <a:srgbClr val="4E5B6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56031" y="4541519"/>
            <a:ext cx="73660" cy="74930"/>
          </a:xfrm>
          <a:custGeom>
            <a:avLst/>
            <a:gdLst/>
            <a:ahLst/>
            <a:cxnLst/>
            <a:rect l="l" t="t" r="r" b="b"/>
            <a:pathLst>
              <a:path w="73660" h="74929">
                <a:moveTo>
                  <a:pt x="0" y="74675"/>
                </a:moveTo>
                <a:lnTo>
                  <a:pt x="73152" y="74675"/>
                </a:lnTo>
                <a:lnTo>
                  <a:pt x="73152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EA15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02444" y="3596041"/>
            <a:ext cx="505968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b="1">
                <a:latin typeface="Microsoft JhengHei"/>
                <a:cs typeface="Microsoft JhengHei"/>
              </a:rPr>
              <a:t>暑假參加校外實習者</a:t>
            </a:r>
            <a:endParaRPr sz="44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149" y="530027"/>
            <a:ext cx="152400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5" b="1">
                <a:solidFill>
                  <a:srgbClr val="C1EEFF"/>
                </a:solidFill>
                <a:latin typeface="Microsoft JhengHei"/>
                <a:cs typeface="Microsoft JhengHei"/>
              </a:rPr>
              <a:t>實習</a:t>
            </a:r>
            <a:r>
              <a:rPr dirty="0" sz="4000" spc="-5" b="1">
                <a:solidFill>
                  <a:srgbClr val="C1EEFF"/>
                </a:solidFill>
                <a:latin typeface="Microsoft JhengHei"/>
                <a:cs typeface="Microsoft JhengHei"/>
              </a:rPr>
              <a:t>前</a:t>
            </a:r>
            <a:endParaRPr sz="4000">
              <a:latin typeface="Microsoft JhengHei"/>
              <a:cs typeface="Microsoft JhengHe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1652" y="1805297"/>
            <a:ext cx="7429500" cy="24885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dirty="0" sz="3000">
                <a:solidFill>
                  <a:srgbClr val="FFFFFF"/>
                </a:solidFill>
                <a:latin typeface="Microsoft JhengHei"/>
                <a:cs typeface="Microsoft JhengHei"/>
              </a:rPr>
              <a:t>統⼀實習於</a:t>
            </a:r>
            <a:r>
              <a:rPr dirty="0" sz="3000">
                <a:solidFill>
                  <a:srgbClr val="FF0000"/>
                </a:solidFill>
                <a:latin typeface="Microsoft JhengHei"/>
                <a:cs typeface="Microsoft JhengHei"/>
              </a:rPr>
              <a:t>104/06/15</a:t>
            </a:r>
            <a:r>
              <a:rPr dirty="0" sz="3000" spc="-15">
                <a:solidFill>
                  <a:srgbClr val="FF0000"/>
                </a:solidFill>
                <a:latin typeface="Microsoft JhengHei"/>
                <a:cs typeface="Microsoft JhengHei"/>
              </a:rPr>
              <a:t>(</a:t>
            </a:r>
            <a:r>
              <a:rPr dirty="0" sz="3000">
                <a:solidFill>
                  <a:srgbClr val="FF0000"/>
                </a:solidFill>
                <a:latin typeface="Microsoft JhengHei"/>
                <a:cs typeface="Microsoft JhengHei"/>
              </a:rPr>
              <a:t>⼀</a:t>
            </a:r>
            <a:r>
              <a:rPr dirty="0" sz="3000" spc="-5">
                <a:solidFill>
                  <a:srgbClr val="FF0000"/>
                </a:solidFill>
                <a:latin typeface="Microsoft JhengHei"/>
                <a:cs typeface="Microsoft JhengHei"/>
              </a:rPr>
              <a:t>)</a:t>
            </a:r>
            <a:r>
              <a:rPr dirty="0" sz="3000">
                <a:solidFill>
                  <a:srgbClr val="FFFFFF"/>
                </a:solidFill>
                <a:latin typeface="Microsoft JhengHei"/>
                <a:cs typeface="Microsoft JhengHei"/>
              </a:rPr>
              <a:t>前繳交</a:t>
            </a:r>
            <a:r>
              <a:rPr dirty="0" sz="3000">
                <a:solidFill>
                  <a:srgbClr val="FF0000"/>
                </a:solidFill>
                <a:latin typeface="Microsoft JhengHei"/>
                <a:cs typeface="Microsoft JhengHei"/>
              </a:rPr>
              <a:t>家⻑實習 同意書</a:t>
            </a:r>
            <a:r>
              <a:rPr dirty="0" sz="3000">
                <a:solidFill>
                  <a:srgbClr val="FFFFFF"/>
                </a:solidFill>
                <a:latin typeface="Microsoft JhengHei"/>
                <a:cs typeface="Microsoft JhengHei"/>
              </a:rPr>
              <a:t>，內容須填寫完整，若有特殊狀況 請先告知。</a:t>
            </a:r>
            <a:endParaRPr sz="3000">
              <a:latin typeface="Microsoft JhengHei"/>
              <a:cs typeface="Microsoft JhengHei"/>
            </a:endParaRPr>
          </a:p>
          <a:p>
            <a:pPr marL="355600" indent="-343535">
              <a:lnSpc>
                <a:spcPct val="100000"/>
              </a:lnSpc>
              <a:spcBef>
                <a:spcPts val="695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dirty="0" sz="3000">
                <a:solidFill>
                  <a:srgbClr val="FFFFFF"/>
                </a:solidFill>
                <a:latin typeface="Microsoft JhengHei"/>
                <a:cs typeface="Microsoft JhengHei"/>
              </a:rPr>
              <a:t>家⻑同意書可於</a:t>
            </a:r>
            <a:endParaRPr sz="3000">
              <a:latin typeface="Microsoft JhengHei"/>
              <a:cs typeface="Microsoft JhengHei"/>
            </a:endParaRPr>
          </a:p>
          <a:p>
            <a:pPr lvl="1" marL="702945" indent="-309880">
              <a:lnSpc>
                <a:spcPct val="100000"/>
              </a:lnSpc>
              <a:spcBef>
                <a:spcPts val="695"/>
              </a:spcBef>
              <a:buSzPct val="96666"/>
              <a:buAutoNum type="arabicPeriod"/>
              <a:tabLst>
                <a:tab pos="703580" algn="l"/>
              </a:tabLst>
            </a:pPr>
            <a:r>
              <a:rPr dirty="0" sz="3000">
                <a:solidFill>
                  <a:srgbClr val="FFC000"/>
                </a:solidFill>
                <a:latin typeface="Microsoft JhengHei"/>
                <a:cs typeface="Microsoft JhengHei"/>
              </a:rPr>
              <a:t>觀光學院網站</a:t>
            </a:r>
            <a:r>
              <a:rPr dirty="0" sz="3000">
                <a:solidFill>
                  <a:srgbClr val="FFFFFF"/>
                </a:solidFill>
                <a:latin typeface="Microsoft JhengHei"/>
                <a:cs typeface="Microsoft JhengHei"/>
              </a:rPr>
              <a:t>→</a:t>
            </a:r>
            <a:r>
              <a:rPr dirty="0" sz="3000">
                <a:solidFill>
                  <a:srgbClr val="FFC000"/>
                </a:solidFill>
                <a:latin typeface="Microsoft JhengHei"/>
                <a:cs typeface="Microsoft JhengHei"/>
              </a:rPr>
              <a:t>表單下載</a:t>
            </a:r>
            <a:r>
              <a:rPr dirty="0" sz="3000">
                <a:solidFill>
                  <a:srgbClr val="FFFFFF"/>
                </a:solidFill>
                <a:latin typeface="Microsoft JhengHei"/>
                <a:cs typeface="Microsoft JhengHei"/>
              </a:rPr>
              <a:t>→</a:t>
            </a:r>
            <a:r>
              <a:rPr dirty="0" sz="3000" spc="-125">
                <a:solidFill>
                  <a:srgbClr val="FFC000"/>
                </a:solidFill>
                <a:latin typeface="Microsoft JhengHei"/>
                <a:cs typeface="Microsoft JhengHei"/>
              </a:rPr>
              <a:t>學</a:t>
            </a:r>
            <a:r>
              <a:rPr dirty="0" sz="3000" spc="-75">
                <a:solidFill>
                  <a:srgbClr val="FFC000"/>
                </a:solidFill>
                <a:latin typeface="Microsoft JhengHei"/>
                <a:cs typeface="Microsoft JhengHei"/>
              </a:rPr>
              <a:t>Th</a:t>
            </a:r>
            <a:r>
              <a:rPr dirty="0" sz="3000" spc="-125">
                <a:solidFill>
                  <a:srgbClr val="FFC000"/>
                </a:solidFill>
                <a:latin typeface="Microsoft JhengHei"/>
                <a:cs typeface="Microsoft JhengHei"/>
              </a:rPr>
              <a:t>實習</a:t>
            </a:r>
            <a:endParaRPr sz="30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8078" y="495010"/>
            <a:ext cx="251460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5" b="1">
                <a:solidFill>
                  <a:srgbClr val="C1EEFF"/>
                </a:solidFill>
                <a:latin typeface="Microsoft JhengHei"/>
                <a:cs typeface="Microsoft JhengHei"/>
              </a:rPr>
              <a:t>家⻑同意</a:t>
            </a:r>
            <a:r>
              <a:rPr dirty="0" sz="4000" spc="-5" b="1">
                <a:solidFill>
                  <a:srgbClr val="C1EEFF"/>
                </a:solidFill>
                <a:latin typeface="Microsoft JhengHei"/>
                <a:cs typeface="Microsoft JhengHei"/>
              </a:rPr>
              <a:t>書</a:t>
            </a:r>
            <a:endParaRPr sz="4000">
              <a:latin typeface="Microsoft JhengHei"/>
              <a:cs typeface="Microsoft JhengHe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94304" y="0"/>
            <a:ext cx="5949696" cy="6851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597140" y="5012435"/>
            <a:ext cx="1224280" cy="576580"/>
          </a:xfrm>
          <a:custGeom>
            <a:avLst/>
            <a:gdLst/>
            <a:ahLst/>
            <a:cxnLst/>
            <a:rect l="l" t="t" r="r" b="b"/>
            <a:pathLst>
              <a:path w="1224279" h="576579">
                <a:moveTo>
                  <a:pt x="0" y="576072"/>
                </a:moveTo>
                <a:lnTo>
                  <a:pt x="1223772" y="576072"/>
                </a:lnTo>
                <a:lnTo>
                  <a:pt x="1223772" y="0"/>
                </a:lnTo>
                <a:lnTo>
                  <a:pt x="0" y="0"/>
                </a:lnTo>
                <a:lnTo>
                  <a:pt x="0" y="576072"/>
                </a:lnTo>
                <a:close/>
              </a:path>
            </a:pathLst>
          </a:custGeom>
          <a:solidFill>
            <a:srgbClr val="7FD1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587995" y="5003291"/>
            <a:ext cx="1242060" cy="594360"/>
          </a:xfrm>
          <a:custGeom>
            <a:avLst/>
            <a:gdLst/>
            <a:ahLst/>
            <a:cxnLst/>
            <a:rect l="l" t="t" r="r" b="b"/>
            <a:pathLst>
              <a:path w="1242059" h="594360">
                <a:moveTo>
                  <a:pt x="1237487" y="0"/>
                </a:moveTo>
                <a:lnTo>
                  <a:pt x="3048" y="0"/>
                </a:lnTo>
                <a:lnTo>
                  <a:pt x="0" y="4572"/>
                </a:lnTo>
                <a:lnTo>
                  <a:pt x="0" y="591312"/>
                </a:lnTo>
                <a:lnTo>
                  <a:pt x="3048" y="594360"/>
                </a:lnTo>
                <a:lnTo>
                  <a:pt x="1237487" y="594360"/>
                </a:lnTo>
                <a:lnTo>
                  <a:pt x="1242059" y="591312"/>
                </a:lnTo>
                <a:lnTo>
                  <a:pt x="1242059" y="585216"/>
                </a:lnTo>
                <a:lnTo>
                  <a:pt x="18287" y="585216"/>
                </a:lnTo>
                <a:lnTo>
                  <a:pt x="9144" y="576072"/>
                </a:lnTo>
                <a:lnTo>
                  <a:pt x="18287" y="576072"/>
                </a:lnTo>
                <a:lnTo>
                  <a:pt x="18287" y="18287"/>
                </a:lnTo>
                <a:lnTo>
                  <a:pt x="9144" y="18287"/>
                </a:lnTo>
                <a:lnTo>
                  <a:pt x="18287" y="9143"/>
                </a:lnTo>
                <a:lnTo>
                  <a:pt x="1242059" y="9143"/>
                </a:lnTo>
                <a:lnTo>
                  <a:pt x="1242059" y="4572"/>
                </a:lnTo>
                <a:lnTo>
                  <a:pt x="1237487" y="0"/>
                </a:lnTo>
                <a:close/>
              </a:path>
              <a:path w="1242059" h="594360">
                <a:moveTo>
                  <a:pt x="18287" y="576072"/>
                </a:moveTo>
                <a:lnTo>
                  <a:pt x="9144" y="576072"/>
                </a:lnTo>
                <a:lnTo>
                  <a:pt x="18287" y="585216"/>
                </a:lnTo>
                <a:lnTo>
                  <a:pt x="18287" y="576072"/>
                </a:lnTo>
                <a:close/>
              </a:path>
              <a:path w="1242059" h="594360">
                <a:moveTo>
                  <a:pt x="1223772" y="576072"/>
                </a:moveTo>
                <a:lnTo>
                  <a:pt x="18287" y="576072"/>
                </a:lnTo>
                <a:lnTo>
                  <a:pt x="18287" y="585216"/>
                </a:lnTo>
                <a:lnTo>
                  <a:pt x="1223772" y="585216"/>
                </a:lnTo>
                <a:lnTo>
                  <a:pt x="1223772" y="576072"/>
                </a:lnTo>
                <a:close/>
              </a:path>
              <a:path w="1242059" h="594360">
                <a:moveTo>
                  <a:pt x="1223772" y="9143"/>
                </a:moveTo>
                <a:lnTo>
                  <a:pt x="1223772" y="585216"/>
                </a:lnTo>
                <a:lnTo>
                  <a:pt x="1232915" y="576072"/>
                </a:lnTo>
                <a:lnTo>
                  <a:pt x="1242059" y="576072"/>
                </a:lnTo>
                <a:lnTo>
                  <a:pt x="1242059" y="18287"/>
                </a:lnTo>
                <a:lnTo>
                  <a:pt x="1232915" y="18287"/>
                </a:lnTo>
                <a:lnTo>
                  <a:pt x="1223772" y="9143"/>
                </a:lnTo>
                <a:close/>
              </a:path>
              <a:path w="1242059" h="594360">
                <a:moveTo>
                  <a:pt x="1242059" y="576072"/>
                </a:moveTo>
                <a:lnTo>
                  <a:pt x="1232915" y="576072"/>
                </a:lnTo>
                <a:lnTo>
                  <a:pt x="1223772" y="585216"/>
                </a:lnTo>
                <a:lnTo>
                  <a:pt x="1242059" y="585216"/>
                </a:lnTo>
                <a:lnTo>
                  <a:pt x="1242059" y="576072"/>
                </a:lnTo>
                <a:close/>
              </a:path>
              <a:path w="1242059" h="594360">
                <a:moveTo>
                  <a:pt x="18287" y="9143"/>
                </a:moveTo>
                <a:lnTo>
                  <a:pt x="9144" y="18287"/>
                </a:lnTo>
                <a:lnTo>
                  <a:pt x="18287" y="18287"/>
                </a:lnTo>
                <a:lnTo>
                  <a:pt x="18287" y="9143"/>
                </a:lnTo>
                <a:close/>
              </a:path>
              <a:path w="1242059" h="594360">
                <a:moveTo>
                  <a:pt x="1223772" y="9143"/>
                </a:moveTo>
                <a:lnTo>
                  <a:pt x="18287" y="9143"/>
                </a:lnTo>
                <a:lnTo>
                  <a:pt x="18287" y="18287"/>
                </a:lnTo>
                <a:lnTo>
                  <a:pt x="1223772" y="18287"/>
                </a:lnTo>
                <a:lnTo>
                  <a:pt x="1223772" y="9143"/>
                </a:lnTo>
                <a:close/>
              </a:path>
              <a:path w="1242059" h="594360">
                <a:moveTo>
                  <a:pt x="1242059" y="9143"/>
                </a:moveTo>
                <a:lnTo>
                  <a:pt x="1223772" y="9143"/>
                </a:lnTo>
                <a:lnTo>
                  <a:pt x="1232915" y="18287"/>
                </a:lnTo>
                <a:lnTo>
                  <a:pt x="1242059" y="18287"/>
                </a:lnTo>
                <a:lnTo>
                  <a:pt x="1242059" y="9143"/>
                </a:lnTo>
                <a:close/>
              </a:path>
            </a:pathLst>
          </a:custGeom>
          <a:solidFill>
            <a:srgbClr val="5C9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597140" y="5053101"/>
            <a:ext cx="122428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1140" marR="222250" indent="95885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solidFill>
                  <a:srgbClr val="FF0000"/>
                </a:solidFill>
                <a:latin typeface="Microsoft JhengHei"/>
                <a:cs typeface="Microsoft JhengHei"/>
              </a:rPr>
              <a:t>請填寫 詳細資料</a:t>
            </a:r>
            <a:endParaRPr sz="150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80731" y="2842259"/>
            <a:ext cx="1224280" cy="576580"/>
          </a:xfrm>
          <a:custGeom>
            <a:avLst/>
            <a:gdLst/>
            <a:ahLst/>
            <a:cxnLst/>
            <a:rect l="l" t="t" r="r" b="b"/>
            <a:pathLst>
              <a:path w="1224279" h="576579">
                <a:moveTo>
                  <a:pt x="0" y="576072"/>
                </a:moveTo>
                <a:lnTo>
                  <a:pt x="1223772" y="576072"/>
                </a:lnTo>
                <a:lnTo>
                  <a:pt x="1223772" y="0"/>
                </a:lnTo>
                <a:lnTo>
                  <a:pt x="0" y="0"/>
                </a:lnTo>
                <a:lnTo>
                  <a:pt x="0" y="576072"/>
                </a:lnTo>
                <a:close/>
              </a:path>
            </a:pathLst>
          </a:custGeom>
          <a:solidFill>
            <a:srgbClr val="7FD1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371588" y="2833115"/>
            <a:ext cx="1243965" cy="594360"/>
          </a:xfrm>
          <a:custGeom>
            <a:avLst/>
            <a:gdLst/>
            <a:ahLst/>
            <a:cxnLst/>
            <a:rect l="l" t="t" r="r" b="b"/>
            <a:pathLst>
              <a:path w="1243965" h="594360">
                <a:moveTo>
                  <a:pt x="1239011" y="0"/>
                </a:moveTo>
                <a:lnTo>
                  <a:pt x="4571" y="0"/>
                </a:lnTo>
                <a:lnTo>
                  <a:pt x="0" y="4572"/>
                </a:lnTo>
                <a:lnTo>
                  <a:pt x="0" y="591312"/>
                </a:lnTo>
                <a:lnTo>
                  <a:pt x="4571" y="594360"/>
                </a:lnTo>
                <a:lnTo>
                  <a:pt x="1239011" y="594360"/>
                </a:lnTo>
                <a:lnTo>
                  <a:pt x="1243583" y="591312"/>
                </a:lnTo>
                <a:lnTo>
                  <a:pt x="1243583" y="585215"/>
                </a:lnTo>
                <a:lnTo>
                  <a:pt x="18287" y="585215"/>
                </a:lnTo>
                <a:lnTo>
                  <a:pt x="9143" y="576072"/>
                </a:lnTo>
                <a:lnTo>
                  <a:pt x="18287" y="576072"/>
                </a:lnTo>
                <a:lnTo>
                  <a:pt x="18287" y="18287"/>
                </a:lnTo>
                <a:lnTo>
                  <a:pt x="9143" y="18287"/>
                </a:lnTo>
                <a:lnTo>
                  <a:pt x="18287" y="9144"/>
                </a:lnTo>
                <a:lnTo>
                  <a:pt x="1243583" y="9144"/>
                </a:lnTo>
                <a:lnTo>
                  <a:pt x="1243583" y="4572"/>
                </a:lnTo>
                <a:lnTo>
                  <a:pt x="1239011" y="0"/>
                </a:lnTo>
                <a:close/>
              </a:path>
              <a:path w="1243965" h="594360">
                <a:moveTo>
                  <a:pt x="18287" y="576072"/>
                </a:moveTo>
                <a:lnTo>
                  <a:pt x="9143" y="576072"/>
                </a:lnTo>
                <a:lnTo>
                  <a:pt x="18287" y="585215"/>
                </a:lnTo>
                <a:lnTo>
                  <a:pt x="18287" y="576072"/>
                </a:lnTo>
                <a:close/>
              </a:path>
              <a:path w="1243965" h="594360">
                <a:moveTo>
                  <a:pt x="1223771" y="576072"/>
                </a:moveTo>
                <a:lnTo>
                  <a:pt x="18287" y="576072"/>
                </a:lnTo>
                <a:lnTo>
                  <a:pt x="18287" y="585215"/>
                </a:lnTo>
                <a:lnTo>
                  <a:pt x="1223771" y="585215"/>
                </a:lnTo>
                <a:lnTo>
                  <a:pt x="1223771" y="576072"/>
                </a:lnTo>
                <a:close/>
              </a:path>
              <a:path w="1243965" h="594360">
                <a:moveTo>
                  <a:pt x="1223771" y="9144"/>
                </a:moveTo>
                <a:lnTo>
                  <a:pt x="1223771" y="585215"/>
                </a:lnTo>
                <a:lnTo>
                  <a:pt x="1232915" y="576072"/>
                </a:lnTo>
                <a:lnTo>
                  <a:pt x="1243583" y="576072"/>
                </a:lnTo>
                <a:lnTo>
                  <a:pt x="1243583" y="18287"/>
                </a:lnTo>
                <a:lnTo>
                  <a:pt x="1232915" y="18287"/>
                </a:lnTo>
                <a:lnTo>
                  <a:pt x="1223771" y="9144"/>
                </a:lnTo>
                <a:close/>
              </a:path>
              <a:path w="1243965" h="594360">
                <a:moveTo>
                  <a:pt x="1243583" y="576072"/>
                </a:moveTo>
                <a:lnTo>
                  <a:pt x="1232915" y="576072"/>
                </a:lnTo>
                <a:lnTo>
                  <a:pt x="1223771" y="585215"/>
                </a:lnTo>
                <a:lnTo>
                  <a:pt x="1243583" y="585215"/>
                </a:lnTo>
                <a:lnTo>
                  <a:pt x="1243583" y="576072"/>
                </a:lnTo>
                <a:close/>
              </a:path>
              <a:path w="1243965" h="594360">
                <a:moveTo>
                  <a:pt x="18287" y="9144"/>
                </a:moveTo>
                <a:lnTo>
                  <a:pt x="9143" y="18287"/>
                </a:lnTo>
                <a:lnTo>
                  <a:pt x="18287" y="18287"/>
                </a:lnTo>
                <a:lnTo>
                  <a:pt x="18287" y="9144"/>
                </a:lnTo>
                <a:close/>
              </a:path>
              <a:path w="1243965" h="594360">
                <a:moveTo>
                  <a:pt x="1223771" y="9144"/>
                </a:moveTo>
                <a:lnTo>
                  <a:pt x="18287" y="9144"/>
                </a:lnTo>
                <a:lnTo>
                  <a:pt x="18287" y="18287"/>
                </a:lnTo>
                <a:lnTo>
                  <a:pt x="1223771" y="18287"/>
                </a:lnTo>
                <a:lnTo>
                  <a:pt x="1223771" y="9144"/>
                </a:lnTo>
                <a:close/>
              </a:path>
              <a:path w="1243965" h="594360">
                <a:moveTo>
                  <a:pt x="1243583" y="9144"/>
                </a:moveTo>
                <a:lnTo>
                  <a:pt x="1223771" y="9144"/>
                </a:lnTo>
                <a:lnTo>
                  <a:pt x="1232915" y="18287"/>
                </a:lnTo>
                <a:lnTo>
                  <a:pt x="1243583" y="18287"/>
                </a:lnTo>
                <a:lnTo>
                  <a:pt x="1243583" y="9144"/>
                </a:lnTo>
                <a:close/>
              </a:path>
            </a:pathLst>
          </a:custGeom>
          <a:solidFill>
            <a:srgbClr val="5C9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813547" y="1929383"/>
            <a:ext cx="1224280" cy="576580"/>
          </a:xfrm>
          <a:custGeom>
            <a:avLst/>
            <a:gdLst/>
            <a:ahLst/>
            <a:cxnLst/>
            <a:rect l="l" t="t" r="r" b="b"/>
            <a:pathLst>
              <a:path w="1224279" h="576580">
                <a:moveTo>
                  <a:pt x="0" y="576072"/>
                </a:moveTo>
                <a:lnTo>
                  <a:pt x="1223772" y="576072"/>
                </a:lnTo>
                <a:lnTo>
                  <a:pt x="1223772" y="0"/>
                </a:lnTo>
                <a:lnTo>
                  <a:pt x="0" y="0"/>
                </a:lnTo>
                <a:lnTo>
                  <a:pt x="0" y="576072"/>
                </a:lnTo>
                <a:close/>
              </a:path>
            </a:pathLst>
          </a:custGeom>
          <a:solidFill>
            <a:srgbClr val="7FD1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802880" y="1920239"/>
            <a:ext cx="1243965" cy="596265"/>
          </a:xfrm>
          <a:custGeom>
            <a:avLst/>
            <a:gdLst/>
            <a:ahLst/>
            <a:cxnLst/>
            <a:rect l="l" t="t" r="r" b="b"/>
            <a:pathLst>
              <a:path w="1243965" h="596264">
                <a:moveTo>
                  <a:pt x="1239012" y="0"/>
                </a:moveTo>
                <a:lnTo>
                  <a:pt x="4572" y="0"/>
                </a:lnTo>
                <a:lnTo>
                  <a:pt x="0" y="4572"/>
                </a:lnTo>
                <a:lnTo>
                  <a:pt x="0" y="591312"/>
                </a:lnTo>
                <a:lnTo>
                  <a:pt x="4572" y="595884"/>
                </a:lnTo>
                <a:lnTo>
                  <a:pt x="1239012" y="595884"/>
                </a:lnTo>
                <a:lnTo>
                  <a:pt x="1243584" y="591312"/>
                </a:lnTo>
                <a:lnTo>
                  <a:pt x="1243584" y="585215"/>
                </a:lnTo>
                <a:lnTo>
                  <a:pt x="19812" y="585215"/>
                </a:lnTo>
                <a:lnTo>
                  <a:pt x="10668" y="576072"/>
                </a:lnTo>
                <a:lnTo>
                  <a:pt x="19812" y="576072"/>
                </a:lnTo>
                <a:lnTo>
                  <a:pt x="19812" y="18287"/>
                </a:lnTo>
                <a:lnTo>
                  <a:pt x="10668" y="18287"/>
                </a:lnTo>
                <a:lnTo>
                  <a:pt x="19812" y="9143"/>
                </a:lnTo>
                <a:lnTo>
                  <a:pt x="1243584" y="9143"/>
                </a:lnTo>
                <a:lnTo>
                  <a:pt x="1243584" y="4572"/>
                </a:lnTo>
                <a:lnTo>
                  <a:pt x="1239012" y="0"/>
                </a:lnTo>
                <a:close/>
              </a:path>
              <a:path w="1243965" h="596264">
                <a:moveTo>
                  <a:pt x="19812" y="576072"/>
                </a:moveTo>
                <a:lnTo>
                  <a:pt x="10668" y="576072"/>
                </a:lnTo>
                <a:lnTo>
                  <a:pt x="19812" y="585215"/>
                </a:lnTo>
                <a:lnTo>
                  <a:pt x="19812" y="576072"/>
                </a:lnTo>
                <a:close/>
              </a:path>
              <a:path w="1243965" h="596264">
                <a:moveTo>
                  <a:pt x="1223772" y="576072"/>
                </a:moveTo>
                <a:lnTo>
                  <a:pt x="19812" y="576072"/>
                </a:lnTo>
                <a:lnTo>
                  <a:pt x="19812" y="585215"/>
                </a:lnTo>
                <a:lnTo>
                  <a:pt x="1223772" y="585215"/>
                </a:lnTo>
                <a:lnTo>
                  <a:pt x="1223772" y="576072"/>
                </a:lnTo>
                <a:close/>
              </a:path>
              <a:path w="1243965" h="596264">
                <a:moveTo>
                  <a:pt x="1223772" y="9143"/>
                </a:moveTo>
                <a:lnTo>
                  <a:pt x="1223772" y="585215"/>
                </a:lnTo>
                <a:lnTo>
                  <a:pt x="1234440" y="576072"/>
                </a:lnTo>
                <a:lnTo>
                  <a:pt x="1243584" y="576072"/>
                </a:lnTo>
                <a:lnTo>
                  <a:pt x="1243584" y="18287"/>
                </a:lnTo>
                <a:lnTo>
                  <a:pt x="1234440" y="18287"/>
                </a:lnTo>
                <a:lnTo>
                  <a:pt x="1223772" y="9143"/>
                </a:lnTo>
                <a:close/>
              </a:path>
              <a:path w="1243965" h="596264">
                <a:moveTo>
                  <a:pt x="1243584" y="576072"/>
                </a:moveTo>
                <a:lnTo>
                  <a:pt x="1234440" y="576072"/>
                </a:lnTo>
                <a:lnTo>
                  <a:pt x="1223772" y="585215"/>
                </a:lnTo>
                <a:lnTo>
                  <a:pt x="1243584" y="585215"/>
                </a:lnTo>
                <a:lnTo>
                  <a:pt x="1243584" y="576072"/>
                </a:lnTo>
                <a:close/>
              </a:path>
              <a:path w="1243965" h="596264">
                <a:moveTo>
                  <a:pt x="19812" y="9143"/>
                </a:moveTo>
                <a:lnTo>
                  <a:pt x="10668" y="18287"/>
                </a:lnTo>
                <a:lnTo>
                  <a:pt x="19812" y="18287"/>
                </a:lnTo>
                <a:lnTo>
                  <a:pt x="19812" y="9143"/>
                </a:lnTo>
                <a:close/>
              </a:path>
              <a:path w="1243965" h="596264">
                <a:moveTo>
                  <a:pt x="1223772" y="9143"/>
                </a:moveTo>
                <a:lnTo>
                  <a:pt x="19812" y="9143"/>
                </a:lnTo>
                <a:lnTo>
                  <a:pt x="19812" y="18287"/>
                </a:lnTo>
                <a:lnTo>
                  <a:pt x="1223772" y="18287"/>
                </a:lnTo>
                <a:lnTo>
                  <a:pt x="1223772" y="9143"/>
                </a:lnTo>
                <a:close/>
              </a:path>
              <a:path w="1243965" h="596264">
                <a:moveTo>
                  <a:pt x="1243584" y="9143"/>
                </a:moveTo>
                <a:lnTo>
                  <a:pt x="1223772" y="9143"/>
                </a:lnTo>
                <a:lnTo>
                  <a:pt x="1234440" y="18287"/>
                </a:lnTo>
                <a:lnTo>
                  <a:pt x="1243584" y="18287"/>
                </a:lnTo>
                <a:lnTo>
                  <a:pt x="1243584" y="9143"/>
                </a:lnTo>
                <a:close/>
              </a:path>
            </a:pathLst>
          </a:custGeom>
          <a:solidFill>
            <a:srgbClr val="5C9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380731" y="1970049"/>
            <a:ext cx="1534160" cy="13957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58825" marR="5080" indent="-190500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solidFill>
                  <a:srgbClr val="FF0000"/>
                </a:solidFill>
                <a:latin typeface="Microsoft JhengHei"/>
                <a:cs typeface="Microsoft JhengHei"/>
              </a:rPr>
              <a:t>結束日期先 不用填</a:t>
            </a:r>
            <a:endParaRPr sz="1500">
              <a:latin typeface="Microsoft JhengHei"/>
              <a:cs typeface="Microsoft JhengHe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37160" marR="436245">
              <a:lnSpc>
                <a:spcPct val="100000"/>
              </a:lnSpc>
              <a:spcBef>
                <a:spcPts val="1285"/>
              </a:spcBef>
            </a:pPr>
            <a:r>
              <a:rPr dirty="0" sz="1500" b="1">
                <a:solidFill>
                  <a:srgbClr val="FF0000"/>
                </a:solidFill>
                <a:latin typeface="Microsoft JhengHei"/>
                <a:cs typeface="Microsoft JhengHei"/>
              </a:rPr>
              <a:t>若不固定， 可寫排班制</a:t>
            </a:r>
            <a:endParaRPr sz="15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149" y="530027"/>
            <a:ext cx="152400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5" b="1">
                <a:solidFill>
                  <a:srgbClr val="C1EEFF"/>
                </a:solidFill>
                <a:latin typeface="Microsoft JhengHei"/>
                <a:cs typeface="Microsoft JhengHei"/>
              </a:rPr>
              <a:t>實習</a:t>
            </a:r>
            <a:r>
              <a:rPr dirty="0" sz="4000" spc="-5" b="1">
                <a:solidFill>
                  <a:srgbClr val="C1EEFF"/>
                </a:solidFill>
                <a:latin typeface="Microsoft JhengHei"/>
                <a:cs typeface="Microsoft JhengHei"/>
              </a:rPr>
              <a:t>中</a:t>
            </a:r>
            <a:endParaRPr sz="4000">
              <a:latin typeface="Microsoft JhengHei"/>
              <a:cs typeface="Microsoft JhengHe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1652" y="1578239"/>
            <a:ext cx="7348855" cy="3035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5600" marR="5080" indent="-343535">
              <a:lnSpc>
                <a:spcPct val="100000"/>
              </a:lnSpc>
              <a:spcBef>
                <a:spcPts val="100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356235" algn="l"/>
              </a:tabLst>
            </a:pPr>
            <a:r>
              <a:rPr dirty="0" sz="3000">
                <a:solidFill>
                  <a:srgbClr val="FFFFFF"/>
                </a:solidFill>
                <a:latin typeface="Microsoft JhengHei"/>
                <a:cs typeface="Microsoft JhengHei"/>
              </a:rPr>
              <a:t>報到時，請單位主管於</a:t>
            </a:r>
            <a:r>
              <a:rPr dirty="0" sz="3000">
                <a:solidFill>
                  <a:srgbClr val="FF0000"/>
                </a:solidFill>
                <a:latin typeface="Microsoft JhengHei"/>
                <a:cs typeface="Microsoft JhengHei"/>
              </a:rPr>
              <a:t>實習協議書</a:t>
            </a:r>
            <a:r>
              <a:rPr dirty="0" sz="3000">
                <a:solidFill>
                  <a:srgbClr val="FFFFFF"/>
                </a:solidFill>
                <a:latin typeface="Microsoft JhengHei"/>
                <a:cs typeface="Microsoft JhengHei"/>
              </a:rPr>
              <a:t>上蓋章</a:t>
            </a:r>
            <a:r>
              <a:rPr dirty="0" sz="3000">
                <a:solidFill>
                  <a:srgbClr val="FF0000"/>
                </a:solidFill>
                <a:latin typeface="Microsoft JhengHei"/>
                <a:cs typeface="Microsoft JhengHei"/>
              </a:rPr>
              <a:t>( 公司章</a:t>
            </a:r>
            <a:r>
              <a:rPr dirty="0" sz="3000" spc="-5">
                <a:solidFill>
                  <a:srgbClr val="FF0000"/>
                </a:solidFill>
                <a:latin typeface="Microsoft JhengHei"/>
                <a:cs typeface="Microsoft JhengHei"/>
              </a:rPr>
              <a:t>)</a:t>
            </a:r>
            <a:r>
              <a:rPr dirty="0" sz="3000">
                <a:solidFill>
                  <a:srgbClr val="FFFFFF"/>
                </a:solidFill>
                <a:latin typeface="Microsoft JhengHei"/>
                <a:cs typeface="Microsoft JhengHei"/>
              </a:rPr>
              <a:t>加</a:t>
            </a:r>
            <a:r>
              <a:rPr dirty="0" sz="3000">
                <a:solidFill>
                  <a:srgbClr val="FF0000"/>
                </a:solidFill>
                <a:latin typeface="Microsoft JhengHei"/>
                <a:cs typeface="Microsoft JhengHei"/>
              </a:rPr>
              <a:t>主管簽名</a:t>
            </a:r>
            <a:r>
              <a:rPr dirty="0" sz="3000">
                <a:solidFill>
                  <a:srgbClr val="FFFFFF"/>
                </a:solidFill>
                <a:latin typeface="Microsoft JhengHei"/>
                <a:cs typeface="Microsoft JhengHei"/>
              </a:rPr>
              <a:t>，並上觀光學院網站填 報相關資料，開學後⼀併繳交正本。</a:t>
            </a:r>
            <a:endParaRPr sz="3000">
              <a:latin typeface="Microsoft JhengHei"/>
              <a:cs typeface="Microsoft JhengHe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D6ECFF"/>
              </a:buClr>
              <a:buFont typeface="Wingdings"/>
              <a:buChar char=""/>
            </a:pPr>
            <a:endParaRPr sz="43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dirty="0" sz="3000">
                <a:solidFill>
                  <a:srgbClr val="FFFFFF"/>
                </a:solidFill>
                <a:latin typeface="Microsoft JhengHei"/>
                <a:cs typeface="Microsoft JhengHei"/>
              </a:rPr>
              <a:t>實習協議書請至以下位置下載:</a:t>
            </a:r>
            <a:endParaRPr sz="3000">
              <a:latin typeface="Microsoft JhengHei"/>
              <a:cs typeface="Microsoft JhengHei"/>
            </a:endParaRPr>
          </a:p>
          <a:p>
            <a:pPr lvl="1" marL="607060" indent="-310515">
              <a:lnSpc>
                <a:spcPct val="100000"/>
              </a:lnSpc>
              <a:spcBef>
                <a:spcPts val="705"/>
              </a:spcBef>
              <a:buSzPct val="96666"/>
              <a:buAutoNum type="arabicPeriod"/>
              <a:tabLst>
                <a:tab pos="607695" algn="l"/>
              </a:tabLst>
            </a:pPr>
            <a:r>
              <a:rPr dirty="0" sz="3000">
                <a:solidFill>
                  <a:srgbClr val="FFC000"/>
                </a:solidFill>
                <a:latin typeface="Microsoft JhengHei"/>
                <a:cs typeface="Microsoft JhengHei"/>
              </a:rPr>
              <a:t>觀光學院網站</a:t>
            </a:r>
            <a:r>
              <a:rPr dirty="0" sz="3000">
                <a:solidFill>
                  <a:srgbClr val="FFFFFF"/>
                </a:solidFill>
                <a:latin typeface="Microsoft JhengHei"/>
                <a:cs typeface="Microsoft JhengHei"/>
              </a:rPr>
              <a:t>→</a:t>
            </a:r>
            <a:r>
              <a:rPr dirty="0" sz="3000">
                <a:solidFill>
                  <a:srgbClr val="FFC000"/>
                </a:solidFill>
                <a:latin typeface="Microsoft JhengHei"/>
                <a:cs typeface="Microsoft JhengHei"/>
              </a:rPr>
              <a:t>表單下載</a:t>
            </a:r>
            <a:r>
              <a:rPr dirty="0" sz="3000">
                <a:solidFill>
                  <a:srgbClr val="FFFFFF"/>
                </a:solidFill>
                <a:latin typeface="Microsoft JhengHei"/>
                <a:cs typeface="Microsoft JhengHei"/>
              </a:rPr>
              <a:t>→</a:t>
            </a:r>
            <a:r>
              <a:rPr dirty="0" sz="3000" spc="-240">
                <a:solidFill>
                  <a:srgbClr val="FFC000"/>
                </a:solidFill>
                <a:latin typeface="Microsoft JhengHei"/>
                <a:cs typeface="Microsoft JhengHei"/>
              </a:rPr>
              <a:t>學</a:t>
            </a:r>
            <a:r>
              <a:rPr dirty="0" sz="3000" spc="-140">
                <a:solidFill>
                  <a:srgbClr val="FFC000"/>
                </a:solidFill>
                <a:latin typeface="Microsoft JhengHei"/>
                <a:cs typeface="Microsoft JhengHei"/>
              </a:rPr>
              <a:t>Th</a:t>
            </a:r>
            <a:r>
              <a:rPr dirty="0" sz="3000">
                <a:solidFill>
                  <a:srgbClr val="FFC000"/>
                </a:solidFill>
                <a:latin typeface="Microsoft JhengHei"/>
                <a:cs typeface="Microsoft JhengHei"/>
              </a:rPr>
              <a:t>實習</a:t>
            </a:r>
            <a:endParaRPr sz="300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63623" y="5215902"/>
            <a:ext cx="612140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b="1">
                <a:solidFill>
                  <a:srgbClr val="7FD13B"/>
                </a:solidFill>
                <a:latin typeface="Microsoft JhengHei"/>
                <a:cs typeface="Microsoft JhengHei"/>
              </a:rPr>
              <a:t>開學後需要繳交正本！</a:t>
            </a:r>
            <a:endParaRPr sz="48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2608" y="5045963"/>
            <a:ext cx="0" cy="1691639"/>
          </a:xfrm>
          <a:custGeom>
            <a:avLst/>
            <a:gdLst/>
            <a:ahLst/>
            <a:cxnLst/>
            <a:rect l="l" t="t" r="r" b="b"/>
            <a:pathLst>
              <a:path w="0" h="1691640">
                <a:moveTo>
                  <a:pt x="0" y="0"/>
                </a:moveTo>
                <a:lnTo>
                  <a:pt x="0" y="1691639"/>
                </a:lnTo>
              </a:path>
            </a:pathLst>
          </a:custGeom>
          <a:ln w="73152">
            <a:solidFill>
              <a:srgbClr val="EA15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92608" y="4796027"/>
            <a:ext cx="0" cy="228600"/>
          </a:xfrm>
          <a:custGeom>
            <a:avLst/>
            <a:gdLst/>
            <a:ahLst/>
            <a:cxnLst/>
            <a:rect l="l" t="t" r="r" b="b"/>
            <a:pathLst>
              <a:path w="0"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73152">
            <a:solidFill>
              <a:srgbClr val="FEB80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92608" y="4636007"/>
            <a:ext cx="0" cy="139065"/>
          </a:xfrm>
          <a:custGeom>
            <a:avLst/>
            <a:gdLst/>
            <a:ahLst/>
            <a:cxnLst/>
            <a:rect l="l" t="t" r="r" b="b"/>
            <a:pathLst>
              <a:path w="0" h="139064">
                <a:moveTo>
                  <a:pt x="0" y="0"/>
                </a:moveTo>
                <a:lnTo>
                  <a:pt x="0" y="138684"/>
                </a:lnTo>
              </a:path>
            </a:pathLst>
          </a:custGeom>
          <a:ln w="73152">
            <a:solidFill>
              <a:srgbClr val="4E5B6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6031" y="4541519"/>
            <a:ext cx="73660" cy="74930"/>
          </a:xfrm>
          <a:custGeom>
            <a:avLst/>
            <a:gdLst/>
            <a:ahLst/>
            <a:cxnLst/>
            <a:rect l="l" t="t" r="r" b="b"/>
            <a:pathLst>
              <a:path w="73660" h="74929">
                <a:moveTo>
                  <a:pt x="0" y="74675"/>
                </a:moveTo>
                <a:lnTo>
                  <a:pt x="73152" y="74675"/>
                </a:lnTo>
                <a:lnTo>
                  <a:pt x="73152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EA15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33756" y="679703"/>
            <a:ext cx="0" cy="365760"/>
          </a:xfrm>
          <a:custGeom>
            <a:avLst/>
            <a:gdLst/>
            <a:ahLst/>
            <a:cxnLst/>
            <a:rect l="l" t="t" r="r" b="b"/>
            <a:pathLst>
              <a:path w="0"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83463" y="679703"/>
            <a:ext cx="0" cy="365760"/>
          </a:xfrm>
          <a:custGeom>
            <a:avLst/>
            <a:gdLst/>
            <a:ahLst/>
            <a:cxnLst/>
            <a:rect l="l" t="t" r="r" b="b"/>
            <a:pathLst>
              <a:path w="0"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54508" y="679703"/>
            <a:ext cx="0" cy="365760"/>
          </a:xfrm>
          <a:custGeom>
            <a:avLst/>
            <a:gdLst/>
            <a:ahLst/>
            <a:cxnLst/>
            <a:rect l="l" t="t" r="r" b="b"/>
            <a:pathLst>
              <a:path w="0"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27075" y="679703"/>
            <a:ext cx="0" cy="365760"/>
          </a:xfrm>
          <a:custGeom>
            <a:avLst/>
            <a:gdLst/>
            <a:ahLst/>
            <a:cxnLst/>
            <a:rect l="l" t="t" r="r" b="b"/>
            <a:pathLst>
              <a:path w="0"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48078" y="568089"/>
            <a:ext cx="251460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5" b="1">
                <a:solidFill>
                  <a:srgbClr val="C1EEFF"/>
                </a:solidFill>
                <a:latin typeface="Microsoft JhengHei"/>
                <a:cs typeface="Microsoft JhengHei"/>
              </a:rPr>
              <a:t>實習協議</a:t>
            </a:r>
            <a:r>
              <a:rPr dirty="0" sz="4000" spc="-5" b="1">
                <a:solidFill>
                  <a:srgbClr val="C1EEFF"/>
                </a:solidFill>
                <a:latin typeface="Microsoft JhengHei"/>
                <a:cs typeface="Microsoft JhengHei"/>
              </a:rPr>
              <a:t>書</a:t>
            </a:r>
            <a:endParaRPr sz="4000">
              <a:latin typeface="Microsoft JhengHei"/>
              <a:cs typeface="Microsoft JhengHe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13632" y="0"/>
            <a:ext cx="5230368" cy="6851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16368" y="5865875"/>
            <a:ext cx="1628139" cy="988060"/>
          </a:xfrm>
          <a:custGeom>
            <a:avLst/>
            <a:gdLst/>
            <a:ahLst/>
            <a:cxnLst/>
            <a:rect l="l" t="t" r="r" b="b"/>
            <a:pathLst>
              <a:path w="1628140" h="988059">
                <a:moveTo>
                  <a:pt x="1496567" y="0"/>
                </a:moveTo>
                <a:lnTo>
                  <a:pt x="172211" y="0"/>
                </a:lnTo>
                <a:lnTo>
                  <a:pt x="153924" y="1523"/>
                </a:lnTo>
                <a:lnTo>
                  <a:pt x="89915" y="21335"/>
                </a:lnTo>
                <a:lnTo>
                  <a:pt x="50291" y="51815"/>
                </a:lnTo>
                <a:lnTo>
                  <a:pt x="19811" y="91439"/>
                </a:lnTo>
                <a:lnTo>
                  <a:pt x="3048" y="138683"/>
                </a:lnTo>
                <a:lnTo>
                  <a:pt x="0" y="156971"/>
                </a:lnTo>
                <a:lnTo>
                  <a:pt x="0" y="845819"/>
                </a:lnTo>
                <a:lnTo>
                  <a:pt x="13715" y="896111"/>
                </a:lnTo>
                <a:lnTo>
                  <a:pt x="39624" y="938783"/>
                </a:lnTo>
                <a:lnTo>
                  <a:pt x="76200" y="972311"/>
                </a:lnTo>
                <a:lnTo>
                  <a:pt x="105155" y="987551"/>
                </a:lnTo>
                <a:lnTo>
                  <a:pt x="1563624" y="987551"/>
                </a:lnTo>
                <a:lnTo>
                  <a:pt x="1575815" y="981455"/>
                </a:lnTo>
                <a:lnTo>
                  <a:pt x="156972" y="981455"/>
                </a:lnTo>
                <a:lnTo>
                  <a:pt x="126491" y="975359"/>
                </a:lnTo>
                <a:lnTo>
                  <a:pt x="86867" y="955547"/>
                </a:lnTo>
                <a:lnTo>
                  <a:pt x="53339" y="925067"/>
                </a:lnTo>
                <a:lnTo>
                  <a:pt x="30479" y="886967"/>
                </a:lnTo>
                <a:lnTo>
                  <a:pt x="18287" y="827532"/>
                </a:lnTo>
                <a:lnTo>
                  <a:pt x="18287" y="173735"/>
                </a:lnTo>
                <a:lnTo>
                  <a:pt x="19811" y="156971"/>
                </a:lnTo>
                <a:lnTo>
                  <a:pt x="21335" y="141731"/>
                </a:lnTo>
                <a:lnTo>
                  <a:pt x="25907" y="128015"/>
                </a:lnTo>
                <a:lnTo>
                  <a:pt x="30479" y="112775"/>
                </a:lnTo>
                <a:lnTo>
                  <a:pt x="38100" y="100583"/>
                </a:lnTo>
                <a:lnTo>
                  <a:pt x="45720" y="86867"/>
                </a:lnTo>
                <a:lnTo>
                  <a:pt x="53339" y="76199"/>
                </a:lnTo>
                <a:lnTo>
                  <a:pt x="86867" y="45719"/>
                </a:lnTo>
                <a:lnTo>
                  <a:pt x="128015" y="25907"/>
                </a:lnTo>
                <a:lnTo>
                  <a:pt x="156972" y="19811"/>
                </a:lnTo>
                <a:lnTo>
                  <a:pt x="1575815" y="19811"/>
                </a:lnTo>
                <a:lnTo>
                  <a:pt x="1563624" y="13715"/>
                </a:lnTo>
                <a:lnTo>
                  <a:pt x="1546859" y="7619"/>
                </a:lnTo>
                <a:lnTo>
                  <a:pt x="1531620" y="4571"/>
                </a:lnTo>
                <a:lnTo>
                  <a:pt x="1513331" y="1523"/>
                </a:lnTo>
                <a:lnTo>
                  <a:pt x="1496567" y="0"/>
                </a:lnTo>
                <a:close/>
              </a:path>
              <a:path w="1628140" h="988059">
                <a:moveTo>
                  <a:pt x="1627631" y="909523"/>
                </a:moveTo>
                <a:lnTo>
                  <a:pt x="1594103" y="946403"/>
                </a:lnTo>
                <a:lnTo>
                  <a:pt x="1542287" y="975359"/>
                </a:lnTo>
                <a:lnTo>
                  <a:pt x="1511807" y="981455"/>
                </a:lnTo>
                <a:lnTo>
                  <a:pt x="1575815" y="981455"/>
                </a:lnTo>
                <a:lnTo>
                  <a:pt x="1620011" y="949451"/>
                </a:lnTo>
                <a:lnTo>
                  <a:pt x="1627631" y="940743"/>
                </a:lnTo>
                <a:lnTo>
                  <a:pt x="1627631" y="909523"/>
                </a:lnTo>
                <a:close/>
              </a:path>
              <a:path w="1628140" h="988059">
                <a:moveTo>
                  <a:pt x="1575815" y="19811"/>
                </a:moveTo>
                <a:lnTo>
                  <a:pt x="1496567" y="19811"/>
                </a:lnTo>
                <a:lnTo>
                  <a:pt x="1528572" y="22859"/>
                </a:lnTo>
                <a:lnTo>
                  <a:pt x="1542287" y="27431"/>
                </a:lnTo>
                <a:lnTo>
                  <a:pt x="1583435" y="45719"/>
                </a:lnTo>
                <a:lnTo>
                  <a:pt x="1615439" y="76199"/>
                </a:lnTo>
                <a:lnTo>
                  <a:pt x="1627631" y="93268"/>
                </a:lnTo>
                <a:lnTo>
                  <a:pt x="1627631" y="62266"/>
                </a:lnTo>
                <a:lnTo>
                  <a:pt x="1618487" y="51815"/>
                </a:lnTo>
                <a:lnTo>
                  <a:pt x="1606296" y="39623"/>
                </a:lnTo>
                <a:lnTo>
                  <a:pt x="1578863" y="21335"/>
                </a:lnTo>
                <a:lnTo>
                  <a:pt x="1575815" y="1981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7881543" y="6209855"/>
            <a:ext cx="9398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0000"/>
                </a:solidFill>
                <a:latin typeface="Microsoft JhengHei"/>
                <a:cs typeface="Microsoft JhengHei"/>
              </a:rPr>
              <a:t>填寫全名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67555" y="6018275"/>
            <a:ext cx="2179320" cy="835660"/>
          </a:xfrm>
          <a:custGeom>
            <a:avLst/>
            <a:gdLst/>
            <a:ahLst/>
            <a:cxnLst/>
            <a:rect l="l" t="t" r="r" b="b"/>
            <a:pathLst>
              <a:path w="2179320" h="835659">
                <a:moveTo>
                  <a:pt x="2007108" y="0"/>
                </a:moveTo>
                <a:lnTo>
                  <a:pt x="172212" y="0"/>
                </a:lnTo>
                <a:lnTo>
                  <a:pt x="155448" y="1523"/>
                </a:lnTo>
                <a:lnTo>
                  <a:pt x="105156" y="15239"/>
                </a:lnTo>
                <a:lnTo>
                  <a:pt x="62484" y="41147"/>
                </a:lnTo>
                <a:lnTo>
                  <a:pt x="28956" y="77723"/>
                </a:lnTo>
                <a:lnTo>
                  <a:pt x="7620" y="123443"/>
                </a:lnTo>
                <a:lnTo>
                  <a:pt x="1524" y="156971"/>
                </a:lnTo>
                <a:lnTo>
                  <a:pt x="0" y="173735"/>
                </a:lnTo>
                <a:lnTo>
                  <a:pt x="0" y="829055"/>
                </a:lnTo>
                <a:lnTo>
                  <a:pt x="554" y="835151"/>
                </a:lnTo>
                <a:lnTo>
                  <a:pt x="19812" y="835151"/>
                </a:lnTo>
                <a:lnTo>
                  <a:pt x="19812" y="156971"/>
                </a:lnTo>
                <a:lnTo>
                  <a:pt x="22860" y="141731"/>
                </a:lnTo>
                <a:lnTo>
                  <a:pt x="38100" y="100583"/>
                </a:lnTo>
                <a:lnTo>
                  <a:pt x="65532" y="64007"/>
                </a:lnTo>
                <a:lnTo>
                  <a:pt x="100584" y="38099"/>
                </a:lnTo>
                <a:lnTo>
                  <a:pt x="158496" y="19811"/>
                </a:lnTo>
                <a:lnTo>
                  <a:pt x="2086356" y="19811"/>
                </a:lnTo>
                <a:lnTo>
                  <a:pt x="2074164" y="13715"/>
                </a:lnTo>
                <a:lnTo>
                  <a:pt x="2057400" y="7619"/>
                </a:lnTo>
                <a:lnTo>
                  <a:pt x="2023872" y="1523"/>
                </a:lnTo>
                <a:lnTo>
                  <a:pt x="2007108" y="0"/>
                </a:lnTo>
                <a:close/>
              </a:path>
              <a:path w="2179320" h="835659">
                <a:moveTo>
                  <a:pt x="2086356" y="19811"/>
                </a:moveTo>
                <a:lnTo>
                  <a:pt x="2007108" y="19811"/>
                </a:lnTo>
                <a:lnTo>
                  <a:pt x="2039112" y="22859"/>
                </a:lnTo>
                <a:lnTo>
                  <a:pt x="2052828" y="27431"/>
                </a:lnTo>
                <a:lnTo>
                  <a:pt x="2093976" y="45719"/>
                </a:lnTo>
                <a:lnTo>
                  <a:pt x="2125980" y="76199"/>
                </a:lnTo>
                <a:lnTo>
                  <a:pt x="2154936" y="128015"/>
                </a:lnTo>
                <a:lnTo>
                  <a:pt x="2161032" y="173735"/>
                </a:lnTo>
                <a:lnTo>
                  <a:pt x="2161032" y="827531"/>
                </a:lnTo>
                <a:lnTo>
                  <a:pt x="2160339" y="835151"/>
                </a:lnTo>
                <a:lnTo>
                  <a:pt x="2179320" y="835151"/>
                </a:lnTo>
                <a:lnTo>
                  <a:pt x="2179320" y="155447"/>
                </a:lnTo>
                <a:lnTo>
                  <a:pt x="2176272" y="138683"/>
                </a:lnTo>
                <a:lnTo>
                  <a:pt x="2159508" y="91439"/>
                </a:lnTo>
                <a:lnTo>
                  <a:pt x="2129028" y="51815"/>
                </a:lnTo>
                <a:lnTo>
                  <a:pt x="2089404" y="21335"/>
                </a:lnTo>
                <a:lnTo>
                  <a:pt x="2086356" y="1981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491228" y="716279"/>
            <a:ext cx="1670685" cy="576580"/>
          </a:xfrm>
          <a:custGeom>
            <a:avLst/>
            <a:gdLst/>
            <a:ahLst/>
            <a:cxnLst/>
            <a:rect l="l" t="t" r="r" b="b"/>
            <a:pathLst>
              <a:path w="1670685" h="576580">
                <a:moveTo>
                  <a:pt x="1568196" y="0"/>
                </a:moveTo>
                <a:lnTo>
                  <a:pt x="102108" y="0"/>
                </a:lnTo>
                <a:lnTo>
                  <a:pt x="91439" y="1524"/>
                </a:lnTo>
                <a:lnTo>
                  <a:pt x="82296" y="3048"/>
                </a:lnTo>
                <a:lnTo>
                  <a:pt x="71627" y="4572"/>
                </a:lnTo>
                <a:lnTo>
                  <a:pt x="30480" y="30480"/>
                </a:lnTo>
                <a:lnTo>
                  <a:pt x="9144" y="64008"/>
                </a:lnTo>
                <a:lnTo>
                  <a:pt x="4572" y="73151"/>
                </a:lnTo>
                <a:lnTo>
                  <a:pt x="3048" y="82296"/>
                </a:lnTo>
                <a:lnTo>
                  <a:pt x="0" y="103632"/>
                </a:lnTo>
                <a:lnTo>
                  <a:pt x="0" y="475488"/>
                </a:lnTo>
                <a:lnTo>
                  <a:pt x="1524" y="484632"/>
                </a:lnTo>
                <a:lnTo>
                  <a:pt x="4572" y="505968"/>
                </a:lnTo>
                <a:lnTo>
                  <a:pt x="30480" y="547115"/>
                </a:lnTo>
                <a:lnTo>
                  <a:pt x="73151" y="573024"/>
                </a:lnTo>
                <a:lnTo>
                  <a:pt x="92963" y="576072"/>
                </a:lnTo>
                <a:lnTo>
                  <a:pt x="1578864" y="576072"/>
                </a:lnTo>
                <a:lnTo>
                  <a:pt x="1589532" y="574548"/>
                </a:lnTo>
                <a:lnTo>
                  <a:pt x="1607820" y="568451"/>
                </a:lnTo>
                <a:lnTo>
                  <a:pt x="1626108" y="559308"/>
                </a:lnTo>
                <a:lnTo>
                  <a:pt x="1628013" y="557784"/>
                </a:lnTo>
                <a:lnTo>
                  <a:pt x="94487" y="557784"/>
                </a:lnTo>
                <a:lnTo>
                  <a:pt x="85344" y="556260"/>
                </a:lnTo>
                <a:lnTo>
                  <a:pt x="77724" y="553212"/>
                </a:lnTo>
                <a:lnTo>
                  <a:pt x="70104" y="551688"/>
                </a:lnTo>
                <a:lnTo>
                  <a:pt x="62484" y="547115"/>
                </a:lnTo>
                <a:lnTo>
                  <a:pt x="33527" y="521208"/>
                </a:lnTo>
                <a:lnTo>
                  <a:pt x="19812" y="483108"/>
                </a:lnTo>
                <a:lnTo>
                  <a:pt x="19812" y="94487"/>
                </a:lnTo>
                <a:lnTo>
                  <a:pt x="21336" y="85344"/>
                </a:lnTo>
                <a:lnTo>
                  <a:pt x="22860" y="77724"/>
                </a:lnTo>
                <a:lnTo>
                  <a:pt x="25908" y="70103"/>
                </a:lnTo>
                <a:lnTo>
                  <a:pt x="30480" y="62484"/>
                </a:lnTo>
                <a:lnTo>
                  <a:pt x="33527" y="56387"/>
                </a:lnTo>
                <a:lnTo>
                  <a:pt x="39624" y="50291"/>
                </a:lnTo>
                <a:lnTo>
                  <a:pt x="44196" y="44196"/>
                </a:lnTo>
                <a:lnTo>
                  <a:pt x="50292" y="38100"/>
                </a:lnTo>
                <a:lnTo>
                  <a:pt x="56387" y="33527"/>
                </a:lnTo>
                <a:lnTo>
                  <a:pt x="64008" y="28956"/>
                </a:lnTo>
                <a:lnTo>
                  <a:pt x="79248" y="22860"/>
                </a:lnTo>
                <a:lnTo>
                  <a:pt x="94487" y="19812"/>
                </a:lnTo>
                <a:lnTo>
                  <a:pt x="1627632" y="19812"/>
                </a:lnTo>
                <a:lnTo>
                  <a:pt x="1624584" y="18287"/>
                </a:lnTo>
                <a:lnTo>
                  <a:pt x="1616964" y="12191"/>
                </a:lnTo>
                <a:lnTo>
                  <a:pt x="1607820" y="9144"/>
                </a:lnTo>
                <a:lnTo>
                  <a:pt x="1598676" y="4572"/>
                </a:lnTo>
                <a:lnTo>
                  <a:pt x="1588008" y="3048"/>
                </a:lnTo>
                <a:lnTo>
                  <a:pt x="1578864" y="1524"/>
                </a:lnTo>
                <a:lnTo>
                  <a:pt x="1568196" y="0"/>
                </a:lnTo>
                <a:close/>
              </a:path>
              <a:path w="1670685" h="576580">
                <a:moveTo>
                  <a:pt x="1627632" y="19812"/>
                </a:moveTo>
                <a:lnTo>
                  <a:pt x="1577339" y="19812"/>
                </a:lnTo>
                <a:lnTo>
                  <a:pt x="1584960" y="21336"/>
                </a:lnTo>
                <a:lnTo>
                  <a:pt x="1594104" y="22860"/>
                </a:lnTo>
                <a:lnTo>
                  <a:pt x="1601724" y="25908"/>
                </a:lnTo>
                <a:lnTo>
                  <a:pt x="1607820" y="30480"/>
                </a:lnTo>
                <a:lnTo>
                  <a:pt x="1615439" y="33527"/>
                </a:lnTo>
                <a:lnTo>
                  <a:pt x="1621536" y="38100"/>
                </a:lnTo>
                <a:lnTo>
                  <a:pt x="1627632" y="44196"/>
                </a:lnTo>
                <a:lnTo>
                  <a:pt x="1632204" y="50291"/>
                </a:lnTo>
                <a:lnTo>
                  <a:pt x="1638300" y="56387"/>
                </a:lnTo>
                <a:lnTo>
                  <a:pt x="1641348" y="64008"/>
                </a:lnTo>
                <a:lnTo>
                  <a:pt x="1645920" y="70103"/>
                </a:lnTo>
                <a:lnTo>
                  <a:pt x="1647444" y="79248"/>
                </a:lnTo>
                <a:lnTo>
                  <a:pt x="1650492" y="86868"/>
                </a:lnTo>
                <a:lnTo>
                  <a:pt x="1650492" y="94487"/>
                </a:lnTo>
                <a:lnTo>
                  <a:pt x="1652016" y="103632"/>
                </a:lnTo>
                <a:lnTo>
                  <a:pt x="1652016" y="473963"/>
                </a:lnTo>
                <a:lnTo>
                  <a:pt x="1650492" y="483108"/>
                </a:lnTo>
                <a:lnTo>
                  <a:pt x="1650492" y="492251"/>
                </a:lnTo>
                <a:lnTo>
                  <a:pt x="1641348" y="515112"/>
                </a:lnTo>
                <a:lnTo>
                  <a:pt x="1632204" y="527303"/>
                </a:lnTo>
                <a:lnTo>
                  <a:pt x="1626108" y="533400"/>
                </a:lnTo>
                <a:lnTo>
                  <a:pt x="1621536" y="539496"/>
                </a:lnTo>
                <a:lnTo>
                  <a:pt x="1613916" y="544068"/>
                </a:lnTo>
                <a:lnTo>
                  <a:pt x="1607820" y="548639"/>
                </a:lnTo>
                <a:lnTo>
                  <a:pt x="1592580" y="554736"/>
                </a:lnTo>
                <a:lnTo>
                  <a:pt x="1584960" y="556260"/>
                </a:lnTo>
                <a:lnTo>
                  <a:pt x="1575816" y="557784"/>
                </a:lnTo>
                <a:lnTo>
                  <a:pt x="1628013" y="557784"/>
                </a:lnTo>
                <a:lnTo>
                  <a:pt x="1662684" y="513588"/>
                </a:lnTo>
                <a:lnTo>
                  <a:pt x="1670304" y="484632"/>
                </a:lnTo>
                <a:lnTo>
                  <a:pt x="1670304" y="91439"/>
                </a:lnTo>
                <a:lnTo>
                  <a:pt x="1658112" y="53339"/>
                </a:lnTo>
                <a:lnTo>
                  <a:pt x="1639824" y="30480"/>
                </a:lnTo>
                <a:lnTo>
                  <a:pt x="1633727" y="22860"/>
                </a:lnTo>
                <a:lnTo>
                  <a:pt x="1627632" y="198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856479" y="848270"/>
            <a:ext cx="9398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0000"/>
                </a:solidFill>
                <a:latin typeface="Microsoft JhengHei"/>
                <a:cs typeface="Microsoft JhengHei"/>
              </a:rPr>
              <a:t>填寫全名</a:t>
            </a:r>
            <a:endParaRPr sz="18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9964" y="232637"/>
            <a:ext cx="152400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5">
                <a:solidFill>
                  <a:srgbClr val="C1EEFF"/>
                </a:solidFill>
              </a:rPr>
              <a:t>實習</a:t>
            </a:r>
            <a:r>
              <a:rPr dirty="0" sz="4000" spc="-5">
                <a:solidFill>
                  <a:srgbClr val="C1EEFF"/>
                </a:solidFill>
              </a:rPr>
              <a:t>中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075436" y="1218248"/>
            <a:ext cx="7430770" cy="4672965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3000" b="1">
                <a:solidFill>
                  <a:srgbClr val="FFC000"/>
                </a:solidFill>
                <a:latin typeface="Microsoft JhengHei"/>
                <a:cs typeface="Microsoft JhengHei"/>
              </a:rPr>
              <a:t>遵循實習單位工作要求</a:t>
            </a:r>
            <a:endParaRPr sz="3000">
              <a:latin typeface="Microsoft JhengHei"/>
              <a:cs typeface="Microsoft JhengHei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3000">
                <a:solidFill>
                  <a:srgbClr val="FFFFFF"/>
                </a:solidFill>
                <a:latin typeface="Microsoft JhengHei"/>
                <a:cs typeface="Microsoft JhengHei"/>
              </a:rPr>
              <a:t>學習職場工作態度與人際溝通</a:t>
            </a:r>
            <a:endParaRPr sz="3000">
              <a:latin typeface="Microsoft JhengHei"/>
              <a:cs typeface="Microsoft JhengHei"/>
            </a:endParaRPr>
          </a:p>
          <a:p>
            <a:pPr marL="355600" marR="208915" indent="-342900">
              <a:lnSpc>
                <a:spcPct val="100000"/>
              </a:lnSpc>
              <a:spcBef>
                <a:spcPts val="695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3000">
                <a:solidFill>
                  <a:srgbClr val="FFFFFF"/>
                </a:solidFill>
                <a:latin typeface="Microsoft JhengHei"/>
                <a:cs typeface="Microsoft JhengHei"/>
              </a:rPr>
              <a:t>時數表、加班單填寫並請</a:t>
            </a:r>
            <a:r>
              <a:rPr dirty="0" sz="3000">
                <a:solidFill>
                  <a:srgbClr val="FFC000"/>
                </a:solidFill>
                <a:latin typeface="Microsoft JhengHei"/>
                <a:cs typeface="Microsoft JhengHei"/>
              </a:rPr>
              <a:t>單位主管簽名蓋 單位章</a:t>
            </a:r>
            <a:endParaRPr sz="3000">
              <a:latin typeface="Microsoft JhengHei"/>
              <a:cs typeface="Microsoft JhengHei"/>
            </a:endParaRPr>
          </a:p>
          <a:p>
            <a:pPr marL="355600" marR="5080" indent="-342900">
              <a:lnSpc>
                <a:spcPct val="100000"/>
              </a:lnSpc>
              <a:spcBef>
                <a:spcPts val="710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449580" algn="l"/>
                <a:tab pos="450215" algn="l"/>
              </a:tabLst>
            </a:pPr>
            <a:r>
              <a:rPr dirty="0"/>
              <a:t>	</a:t>
            </a:r>
            <a:r>
              <a:rPr dirty="0" sz="3000">
                <a:solidFill>
                  <a:srgbClr val="FFFFFF"/>
                </a:solidFill>
                <a:latin typeface="Microsoft JhengHei"/>
                <a:cs typeface="Microsoft JhengHei"/>
              </a:rPr>
              <a:t>每天承認8小時，不含休息時間</a:t>
            </a:r>
            <a:r>
              <a:rPr dirty="0" sz="3000" spc="-5">
                <a:solidFill>
                  <a:srgbClr val="FFFFFF"/>
                </a:solidFill>
                <a:latin typeface="Microsoft JhengHei"/>
                <a:cs typeface="Microsoft JhengHei"/>
              </a:rPr>
              <a:t>(</a:t>
            </a:r>
            <a:r>
              <a:rPr dirty="0" sz="3000">
                <a:solidFill>
                  <a:srgbClr val="FFFFFF"/>
                </a:solidFill>
                <a:latin typeface="Microsoft JhengHei"/>
                <a:cs typeface="Microsoft JhengHei"/>
              </a:rPr>
              <a:t>暑假時間 </a:t>
            </a:r>
            <a:r>
              <a:rPr dirty="0" sz="3000" spc="-5">
                <a:solidFill>
                  <a:srgbClr val="FFFFFF"/>
                </a:solidFill>
                <a:latin typeface="Microsoft JhengHei"/>
                <a:cs typeface="Microsoft JhengHei"/>
              </a:rPr>
              <a:t>104/06/27-104/09/13)</a:t>
            </a:r>
            <a:r>
              <a:rPr dirty="0" sz="3000">
                <a:solidFill>
                  <a:srgbClr val="FFFFFF"/>
                </a:solidFill>
                <a:latin typeface="Microsoft JhengHei"/>
                <a:cs typeface="Microsoft JhengHei"/>
              </a:rPr>
              <a:t>若排班超過則填寫 加班</a:t>
            </a:r>
            <a:r>
              <a:rPr dirty="0" sz="3000" spc="-5">
                <a:solidFill>
                  <a:srgbClr val="FFFFFF"/>
                </a:solidFill>
                <a:latin typeface="Microsoft JhengHei"/>
                <a:cs typeface="Microsoft JhengHei"/>
              </a:rPr>
              <a:t>單</a:t>
            </a:r>
            <a:r>
              <a:rPr dirty="0" sz="2500" spc="-5">
                <a:solidFill>
                  <a:srgbClr val="FF0000"/>
                </a:solidFill>
                <a:latin typeface="Microsoft JhengHei"/>
                <a:cs typeface="Microsoft JhengHei"/>
              </a:rPr>
              <a:t>(須加蓋單位章與主管簽名)</a:t>
            </a:r>
            <a:endParaRPr sz="2500">
              <a:latin typeface="Microsoft JhengHei"/>
              <a:cs typeface="Microsoft JhengHei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3000">
                <a:solidFill>
                  <a:srgbClr val="FFFFFF"/>
                </a:solidFill>
                <a:latin typeface="Microsoft JhengHei"/>
                <a:cs typeface="Microsoft JhengHei"/>
              </a:rPr>
              <a:t>撰寫實習報告</a:t>
            </a:r>
            <a:endParaRPr sz="3000">
              <a:latin typeface="Microsoft JhengHei"/>
              <a:cs typeface="Microsoft JhengHei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Clr>
                <a:srgbClr val="D6EC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3000">
                <a:solidFill>
                  <a:srgbClr val="FFC000"/>
                </a:solidFill>
                <a:latin typeface="Microsoft JhengHei"/>
                <a:cs typeface="Microsoft JhengHei"/>
              </a:rPr>
              <a:t>請注意自身安全、交通安全、工作安全</a:t>
            </a:r>
            <a:endParaRPr sz="30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B880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2019-12-19T14:36:20Z</dcterms:created>
  <dcterms:modified xsi:type="dcterms:W3CDTF">2019-12-19T14:36:20Z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2016-09-09T00:00:00Z</vt:filetime>
  </property>
  <property fmtid="{D5CDD505-2E9C-101B-9397-08002B2CF9AE}" pid="3" name="LastSaved">
    <vt:filetime>2019-12-19T00:00:00Z</vt:filetime>
  </property>
</Properties>
</file>